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60" r:id="rId2"/>
    <p:sldId id="261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/>
    <p:restoredTop sz="94655"/>
  </p:normalViewPr>
  <p:slideViewPr>
    <p:cSldViewPr snapToGrid="0">
      <p:cViewPr varScale="1">
        <p:scale>
          <a:sx n="122" d="100"/>
          <a:sy n="122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F2738-7F48-45B9-8762-2EEC3A34F830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F5E3C-F3A7-47CD-A146-74543B4EC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92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36DAA-AE28-42FB-B56E-9516E2EBA9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64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3CB63-EF18-4B07-9CB8-168F0386B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FEF8E2-1F3F-4F96-A8EC-88CD521DB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CB622-5264-46AB-AC1D-589E0BB5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7938-FF51-4FC4-ACCB-C1EADD423D2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8C14D-E62D-4756-BF49-39662DA48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87AB1-3924-4998-B0AF-0387AF31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C26B-0A9D-44BE-B017-FADB06561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93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A67E-17CE-4849-951C-3D99829E6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35B5AA-025C-4EF5-B69B-8315F26C3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FA7B8-F855-4D98-AA1B-3CFD2A4BC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7938-FF51-4FC4-ACCB-C1EADD423D2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9F32-D253-4CBF-84FC-83D0FBD4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2F3ED-9247-4DB7-93E6-27A1A81C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C26B-0A9D-44BE-B017-FADB06561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02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8D6A68-FD2D-48DF-899D-26856F16E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2DA5E-9130-4B33-A90B-13BF457B7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D53E9-113F-4AAF-B69E-95D50D8B7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7938-FF51-4FC4-ACCB-C1EADD423D2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1D86A-F3D4-44FB-BDB3-4656B8226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A0FAA-74D7-415F-A61B-3F65BFF43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C26B-0A9D-44BE-B017-FADB06561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57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23EEC-8E8B-4E26-8FD5-114BFFCF1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8222" y="6356349"/>
            <a:ext cx="550745" cy="365125"/>
          </a:xfrm>
        </p:spPr>
        <p:txBody>
          <a:bodyPr/>
          <a:lstStyle>
            <a:lvl1pPr>
              <a:defRPr sz="1400"/>
            </a:lvl1pPr>
          </a:lstStyle>
          <a:p>
            <a:fld id="{081BC9BA-890B-4F22-92E8-D298289C52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6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5E497-19C4-43B2-8438-CDD994E2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FE55E-4169-4613-AC48-C5E77557D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C740B-0276-42E9-A59D-9A90537A3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7938-FF51-4FC4-ACCB-C1EADD423D2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8389D-FD36-4E4B-9B99-000B26300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5A91C-C17E-4A36-BA1B-E54ED4B6C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C26B-0A9D-44BE-B017-FADB06561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49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F148-1C0A-472C-898C-5C99AAFC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E82DF-1E93-444D-9587-3EF573265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CA06-86F1-4D1C-9CD6-96DB171C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7938-FF51-4FC4-ACCB-C1EADD423D2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A7F00-3ECB-48EE-807F-DC4FECDDE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1094E-F79A-4557-A4C4-47A94164F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C26B-0A9D-44BE-B017-FADB06561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98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B27A8-C901-4DA2-B550-971E02EB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6B135-2B88-4D38-9F5A-0CEB50C2E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0DBF4-3835-416C-AD63-0208B85A9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24FDB-D050-4EA0-99FD-693D4E08F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7938-FF51-4FC4-ACCB-C1EADD423D2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4ABD0-8433-4A8E-BF50-C52D6F00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2395D-026F-42BC-B515-80E7EE9F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C26B-0A9D-44BE-B017-FADB06561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93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BDC8-0CB2-40F7-8B32-D6BDCCC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4758E-7E6D-4F55-A1EC-9457EE864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79FB6-A776-4A15-A6FA-AFC703C13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470008-B298-4F30-91D5-08E2361472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B4A283-1B35-4CFC-AB4C-F9E92B9A5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B1C1CD-D730-4E64-BE4E-369B31D93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7938-FF51-4FC4-ACCB-C1EADD423D2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25C44D-C169-4C38-AF4C-E2965982C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9E6C51-3952-41C2-97FE-79171470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C26B-0A9D-44BE-B017-FADB06561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62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61DE-9BAD-42B6-8A58-C5301F0DE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D10521-CAA0-4A4B-A3FD-ECFBC75B0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7938-FF51-4FC4-ACCB-C1EADD423D2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6FDAD-2D8C-4DA5-9615-108E16492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95D5C-A125-4662-94FD-3CE3514E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C26B-0A9D-44BE-B017-FADB06561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9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0BB2F6-34FD-481E-B67E-109D54FFA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7938-FF51-4FC4-ACCB-C1EADD423D2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8DEAD-BCEF-4A21-AC49-13D5184E9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15982-D495-4F1D-AF51-CCF4BC51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C26B-0A9D-44BE-B017-FADB06561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80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C000-A2C5-48D6-B675-0A1AE50B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3F446-C67D-4582-99DE-3B5365FEE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2F7A4-2F35-49E4-BCED-AD0CA44EF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C9EEB-520E-4F88-8E10-0A777422C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7938-FF51-4FC4-ACCB-C1EADD423D2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02E38-197A-478B-B34E-34E0A0FCA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4FB1B-7CD6-4FF9-B8E6-8D42C53F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C26B-0A9D-44BE-B017-FADB06561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86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A1D3-05FA-4366-A668-7E1CDB1BB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781FA-E799-4859-BEC4-64BA499173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0B565-D23E-466C-A86E-9453DA2D3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DC2B9-724F-4FAA-9AC0-CAD2FB4B6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7938-FF51-4FC4-ACCB-C1EADD423D2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CA5E0F-EFBC-4446-A230-0E9991D9E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C8EED-2B77-4E51-8DFA-E65B99A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DC26B-0A9D-44BE-B017-FADB06561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3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89F8E1-E952-4AFA-B089-F329148F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3AB70-53AF-4FF7-B1DD-B747D275B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150F6-16B6-44BE-AE24-6EAF65F22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F7938-FF51-4FC4-ACCB-C1EADD423D2E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61BA5-04F8-47E2-9F79-4413E2341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7750B-F0B5-4B54-B451-70BACB55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DC26B-0A9D-44BE-B017-FADB06561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66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video" Target="../media/media1.mp4"/><Relationship Id="rId16" Type="http://schemas.openxmlformats.org/officeDocument/2006/relationships/image" Target="../media/image12.png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739DE-ADF5-4FDE-A008-DAA602155E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2660" y="1"/>
            <a:ext cx="10715562" cy="1022683"/>
          </a:xfrm>
        </p:spPr>
        <p:txBody>
          <a:bodyPr>
            <a:noAutofit/>
          </a:bodyPr>
          <a:lstStyle/>
          <a:p>
            <a:r>
              <a:rPr lang="en-US" sz="2800" dirty="0"/>
              <a:t>Four-dimensional Scanning Transmission electron microscopy (4D-STEM)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85D90-27D0-499E-A22F-66635F75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BC9BA-890B-4F22-92E8-D298289C5267}" type="slidenum">
              <a:rPr lang="en-US" smtClean="0"/>
              <a:t>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AD82E55D-A6BA-4D73-93DF-7BB632CA60CB}"/>
                  </a:ext>
                </a:extLst>
              </p:cNvPr>
              <p:cNvSpPr txBox="1"/>
              <p:nvPr/>
            </p:nvSpPr>
            <p:spPr>
              <a:xfrm>
                <a:off x="3441181" y="4961597"/>
                <a:ext cx="1286533" cy="4448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𝑒𝑥𝑖𝑡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mr-IN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mr-IN" sz="2000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AD82E55D-A6BA-4D73-93DF-7BB632CA6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181" y="4961597"/>
                <a:ext cx="1286533" cy="444865"/>
              </a:xfrm>
              <a:prstGeom prst="rect">
                <a:avLst/>
              </a:prstGeom>
              <a:blipFill>
                <a:blip r:embed="rId5"/>
                <a:stretch>
                  <a:fillRect r="-15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CDECEA44-56A8-4FE3-90F6-1F71FFA04EBA}"/>
                  </a:ext>
                </a:extLst>
              </p:cNvPr>
              <p:cNvSpPr txBox="1"/>
              <p:nvPr/>
            </p:nvSpPr>
            <p:spPr>
              <a:xfrm>
                <a:off x="2761020" y="2539031"/>
                <a:ext cx="1498579" cy="3535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𝑝𝑟𝑜𝑏𝑒</m:t>
                          </m:r>
                        </m:sub>
                      </m:sSub>
                      <m:d>
                        <m:dPr>
                          <m:ctrlPr>
                            <a:rPr lang="mr-IN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mr-IN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mr-IN" sz="200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CDECEA44-56A8-4FE3-90F6-1F71FFA04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020" y="2539031"/>
                <a:ext cx="1498579" cy="353558"/>
              </a:xfrm>
              <a:prstGeom prst="rect">
                <a:avLst/>
              </a:prstGeom>
              <a:blipFill>
                <a:blip r:embed="rId6"/>
                <a:stretch>
                  <a:fillRect l="-4472" t="-27586" r="-10976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149C1248-5F16-479E-AA1A-F00C4B8C8EE5}"/>
                  </a:ext>
                </a:extLst>
              </p:cNvPr>
              <p:cNvSpPr txBox="1"/>
              <p:nvPr/>
            </p:nvSpPr>
            <p:spPr>
              <a:xfrm>
                <a:off x="2933173" y="3690229"/>
                <a:ext cx="1498579" cy="3535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𝑒𝑥𝑖𝑡</m:t>
                          </m:r>
                        </m:sub>
                      </m:sSub>
                      <m:d>
                        <m:dPr>
                          <m:ctrlPr>
                            <a:rPr lang="mr-IN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mr-IN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mr-IN" sz="200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149C1248-5F16-479E-AA1A-F00C4B8C8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173" y="3690229"/>
                <a:ext cx="1498579" cy="353558"/>
              </a:xfrm>
              <a:prstGeom prst="rect">
                <a:avLst/>
              </a:prstGeom>
              <a:blipFill>
                <a:blip r:embed="rId7"/>
                <a:stretch>
                  <a:fillRect t="-25862" r="-528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Group 229">
            <a:extLst>
              <a:ext uri="{FF2B5EF4-FFF2-40B4-BE49-F238E27FC236}">
                <a16:creationId xmlns:a16="http://schemas.microsoft.com/office/drawing/2014/main" id="{9193DFC8-1616-42C1-AAFC-42DB424B2421}"/>
              </a:ext>
            </a:extLst>
          </p:cNvPr>
          <p:cNvGrpSpPr/>
          <p:nvPr/>
        </p:nvGrpSpPr>
        <p:grpSpPr>
          <a:xfrm>
            <a:off x="-53101" y="891345"/>
            <a:ext cx="3466097" cy="5507146"/>
            <a:chOff x="4267158" y="1467356"/>
            <a:chExt cx="3466097" cy="5507146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8786BBF0-05D0-43FF-AAF4-959FAAB1CE26}"/>
                </a:ext>
              </a:extLst>
            </p:cNvPr>
            <p:cNvGrpSpPr/>
            <p:nvPr/>
          </p:nvGrpSpPr>
          <p:grpSpPr>
            <a:xfrm>
              <a:off x="4267158" y="4397991"/>
              <a:ext cx="3466097" cy="2576511"/>
              <a:chOff x="2574793" y="5068093"/>
              <a:chExt cx="3466097" cy="2576511"/>
            </a:xfrm>
          </p:grpSpPr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A2F7418D-9F5B-4ADA-951B-B69B1BECF6D4}"/>
                  </a:ext>
                </a:extLst>
              </p:cNvPr>
              <p:cNvGrpSpPr/>
              <p:nvPr/>
            </p:nvGrpSpPr>
            <p:grpSpPr>
              <a:xfrm>
                <a:off x="3493790" y="5068093"/>
                <a:ext cx="2547100" cy="2576511"/>
                <a:chOff x="2170906" y="3157065"/>
                <a:chExt cx="2547100" cy="2576511"/>
              </a:xfrm>
            </p:grpSpPr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C636937D-18A0-4C1F-B575-9CABD0A3E2FC}"/>
                    </a:ext>
                  </a:extLst>
                </p:cNvPr>
                <p:cNvGrpSpPr/>
                <p:nvPr/>
              </p:nvGrpSpPr>
              <p:grpSpPr>
                <a:xfrm>
                  <a:off x="2170906" y="3157065"/>
                  <a:ext cx="2547100" cy="2576511"/>
                  <a:chOff x="1446017" y="4281489"/>
                  <a:chExt cx="2547100" cy="2576511"/>
                </a:xfrm>
              </p:grpSpPr>
              <p:grpSp>
                <p:nvGrpSpPr>
                  <p:cNvPr id="333" name="Group 332">
                    <a:extLst>
                      <a:ext uri="{FF2B5EF4-FFF2-40B4-BE49-F238E27FC236}">
                        <a16:creationId xmlns:a16="http://schemas.microsoft.com/office/drawing/2014/main" id="{526EC095-2194-4D69-A6B5-87827A6FEB27}"/>
                      </a:ext>
                    </a:extLst>
                  </p:cNvPr>
                  <p:cNvGrpSpPr/>
                  <p:nvPr/>
                </p:nvGrpSpPr>
                <p:grpSpPr>
                  <a:xfrm>
                    <a:off x="1446017" y="4281489"/>
                    <a:ext cx="2547100" cy="2576511"/>
                    <a:chOff x="3657600" y="4323038"/>
                    <a:chExt cx="2194560" cy="2201016"/>
                  </a:xfrm>
                  <a:scene3d>
                    <a:camera prst="perspectiveRelaxed">
                      <a:rot lat="17373600" lon="0" rev="0"/>
                    </a:camera>
                    <a:lightRig rig="threePt" dir="t"/>
                  </a:scene3d>
                </p:grpSpPr>
                <p:sp>
                  <p:nvSpPr>
                    <p:cNvPr id="337" name="Rectangle 336">
                      <a:extLst>
                        <a:ext uri="{FF2B5EF4-FFF2-40B4-BE49-F238E27FC236}">
                          <a16:creationId xmlns:a16="http://schemas.microsoft.com/office/drawing/2014/main" id="{01466C81-FB51-400F-850F-EB7B569173A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657600" y="4329494"/>
                      <a:ext cx="2194560" cy="219456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solidFill>
                        <a:schemeClr val="tx1"/>
                      </a:solidFill>
                    </a:ln>
                    <a:sp3d extrusionH="127000" contourW="12700">
                      <a:extrusionClr>
                        <a:srgbClr val="3399FF"/>
                      </a:extrusionClr>
                      <a:contourClr>
                        <a:schemeClr val="tx1"/>
                      </a:contourClr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338" name="Straight Connector 337">
                      <a:extLst>
                        <a:ext uri="{FF2B5EF4-FFF2-40B4-BE49-F238E27FC236}">
                          <a16:creationId xmlns:a16="http://schemas.microsoft.com/office/drawing/2014/main" id="{15751A21-F180-4765-8020-284BC95AB6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57600" y="4512374"/>
                      <a:ext cx="2194560" cy="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9" name="Straight Connector 338">
                      <a:extLst>
                        <a:ext uri="{FF2B5EF4-FFF2-40B4-BE49-F238E27FC236}">
                          <a16:creationId xmlns:a16="http://schemas.microsoft.com/office/drawing/2014/main" id="{C7476278-2A2C-45B4-8301-25C0CB06755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57600" y="4695254"/>
                      <a:ext cx="2194560" cy="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0" name="Straight Connector 339">
                      <a:extLst>
                        <a:ext uri="{FF2B5EF4-FFF2-40B4-BE49-F238E27FC236}">
                          <a16:creationId xmlns:a16="http://schemas.microsoft.com/office/drawing/2014/main" id="{5A2E4346-7173-4511-8DBB-87D16EE2F1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57600" y="4878134"/>
                      <a:ext cx="2194560" cy="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1" name="Straight Connector 340">
                      <a:extLst>
                        <a:ext uri="{FF2B5EF4-FFF2-40B4-BE49-F238E27FC236}">
                          <a16:creationId xmlns:a16="http://schemas.microsoft.com/office/drawing/2014/main" id="{0C60F9D6-0CE4-493E-8064-7A8105F348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57600" y="5061014"/>
                      <a:ext cx="2194560" cy="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2" name="Straight Connector 341">
                      <a:extLst>
                        <a:ext uri="{FF2B5EF4-FFF2-40B4-BE49-F238E27FC236}">
                          <a16:creationId xmlns:a16="http://schemas.microsoft.com/office/drawing/2014/main" id="{556F1C47-1A0B-4D95-ABF4-A423FA4195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57600" y="5243894"/>
                      <a:ext cx="2194560" cy="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3" name="Straight Connector 342">
                      <a:extLst>
                        <a:ext uri="{FF2B5EF4-FFF2-40B4-BE49-F238E27FC236}">
                          <a16:creationId xmlns:a16="http://schemas.microsoft.com/office/drawing/2014/main" id="{B36830FE-9158-44E7-B02B-AB87B76777D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57600" y="5426774"/>
                      <a:ext cx="2194560" cy="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4" name="Straight Connector 343">
                      <a:extLst>
                        <a:ext uri="{FF2B5EF4-FFF2-40B4-BE49-F238E27FC236}">
                          <a16:creationId xmlns:a16="http://schemas.microsoft.com/office/drawing/2014/main" id="{58446454-093B-418D-8F74-B98729D85E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57600" y="5609654"/>
                      <a:ext cx="2194560" cy="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5" name="Straight Connector 344">
                      <a:extLst>
                        <a:ext uri="{FF2B5EF4-FFF2-40B4-BE49-F238E27FC236}">
                          <a16:creationId xmlns:a16="http://schemas.microsoft.com/office/drawing/2014/main" id="{3F54B38A-9599-48F1-8B54-56728E2CFF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57600" y="5426774"/>
                      <a:ext cx="2194560" cy="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6" name="Straight Connector 345">
                      <a:extLst>
                        <a:ext uri="{FF2B5EF4-FFF2-40B4-BE49-F238E27FC236}">
                          <a16:creationId xmlns:a16="http://schemas.microsoft.com/office/drawing/2014/main" id="{5FD488E4-888B-4ED3-9AC8-086BC7E76A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57600" y="5792534"/>
                      <a:ext cx="2194560" cy="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7" name="Straight Connector 346">
                      <a:extLst>
                        <a:ext uri="{FF2B5EF4-FFF2-40B4-BE49-F238E27FC236}">
                          <a16:creationId xmlns:a16="http://schemas.microsoft.com/office/drawing/2014/main" id="{C40DFD1C-677B-4EE9-8255-0E993D80B87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57600" y="5975414"/>
                      <a:ext cx="2194560" cy="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8" name="Straight Connector 347">
                      <a:extLst>
                        <a:ext uri="{FF2B5EF4-FFF2-40B4-BE49-F238E27FC236}">
                          <a16:creationId xmlns:a16="http://schemas.microsoft.com/office/drawing/2014/main" id="{0F0F5457-2E8C-4A41-9BDA-AEC477AB983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57600" y="6158294"/>
                      <a:ext cx="2194560" cy="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9" name="Straight Connector 348">
                      <a:extLst>
                        <a:ext uri="{FF2B5EF4-FFF2-40B4-BE49-F238E27FC236}">
                          <a16:creationId xmlns:a16="http://schemas.microsoft.com/office/drawing/2014/main" id="{13A0C881-DEC2-474B-B4F4-914314DE8D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57600" y="6341174"/>
                      <a:ext cx="2194560" cy="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0" name="Straight Connector 349">
                      <a:extLst>
                        <a:ext uri="{FF2B5EF4-FFF2-40B4-BE49-F238E27FC236}">
                          <a16:creationId xmlns:a16="http://schemas.microsoft.com/office/drawing/2014/main" id="{FFBA8F4B-622C-445A-A9DA-7C35BA06B3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840480" y="4325112"/>
                      <a:ext cx="0" cy="219456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1" name="Straight Connector 350">
                      <a:extLst>
                        <a:ext uri="{FF2B5EF4-FFF2-40B4-BE49-F238E27FC236}">
                          <a16:creationId xmlns:a16="http://schemas.microsoft.com/office/drawing/2014/main" id="{2DE6CD62-51B0-4AC8-98AE-1214EB56494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023360" y="4325112"/>
                      <a:ext cx="0" cy="219456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2" name="Straight Connector 351">
                      <a:extLst>
                        <a:ext uri="{FF2B5EF4-FFF2-40B4-BE49-F238E27FC236}">
                          <a16:creationId xmlns:a16="http://schemas.microsoft.com/office/drawing/2014/main" id="{6EAE73E3-C70E-4DE9-9330-2B92E79ED9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207291" y="4327413"/>
                      <a:ext cx="0" cy="219456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3" name="Straight Connector 352">
                      <a:extLst>
                        <a:ext uri="{FF2B5EF4-FFF2-40B4-BE49-F238E27FC236}">
                          <a16:creationId xmlns:a16="http://schemas.microsoft.com/office/drawing/2014/main" id="{5D7DEF6E-1F1F-4FB8-B1F2-61A37E9C07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390171" y="4327413"/>
                      <a:ext cx="0" cy="219456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4" name="Straight Connector 353">
                      <a:extLst>
                        <a:ext uri="{FF2B5EF4-FFF2-40B4-BE49-F238E27FC236}">
                          <a16:creationId xmlns:a16="http://schemas.microsoft.com/office/drawing/2014/main" id="{A2F5D2BD-B7C0-4EF2-BDA6-566C48DF2B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572000" y="4323038"/>
                      <a:ext cx="0" cy="219456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5" name="Straight Connector 354">
                      <a:extLst>
                        <a:ext uri="{FF2B5EF4-FFF2-40B4-BE49-F238E27FC236}">
                          <a16:creationId xmlns:a16="http://schemas.microsoft.com/office/drawing/2014/main" id="{9C867314-DF8B-4E91-830E-C5C0E1E37C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754880" y="4323038"/>
                      <a:ext cx="0" cy="219456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6" name="Straight Connector 355">
                      <a:extLst>
                        <a:ext uri="{FF2B5EF4-FFF2-40B4-BE49-F238E27FC236}">
                          <a16:creationId xmlns:a16="http://schemas.microsoft.com/office/drawing/2014/main" id="{AB02CBCF-F987-4F7C-8472-7A2821EDC8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937760" y="4325339"/>
                      <a:ext cx="0" cy="219456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7" name="Straight Connector 356">
                      <a:extLst>
                        <a:ext uri="{FF2B5EF4-FFF2-40B4-BE49-F238E27FC236}">
                          <a16:creationId xmlns:a16="http://schemas.microsoft.com/office/drawing/2014/main" id="{25991282-F81F-4F3E-8967-44C889BA5C8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120640" y="4325339"/>
                      <a:ext cx="0" cy="219456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8" name="Straight Connector 357">
                      <a:extLst>
                        <a:ext uri="{FF2B5EF4-FFF2-40B4-BE49-F238E27FC236}">
                          <a16:creationId xmlns:a16="http://schemas.microsoft.com/office/drawing/2014/main" id="{AA3E7026-5B46-44E7-910A-8D60BA45043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303520" y="4325112"/>
                      <a:ext cx="0" cy="219456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9" name="Straight Connector 358">
                      <a:extLst>
                        <a:ext uri="{FF2B5EF4-FFF2-40B4-BE49-F238E27FC236}">
                          <a16:creationId xmlns:a16="http://schemas.microsoft.com/office/drawing/2014/main" id="{96C43DEF-A5EA-43CD-A26F-B771A45ECD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487451" y="4329494"/>
                      <a:ext cx="0" cy="219456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0" name="Straight Connector 359">
                      <a:extLst>
                        <a:ext uri="{FF2B5EF4-FFF2-40B4-BE49-F238E27FC236}">
                          <a16:creationId xmlns:a16="http://schemas.microsoft.com/office/drawing/2014/main" id="{81AD5904-1B53-4247-8D7F-BC3124B077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669280" y="4325112"/>
                      <a:ext cx="0" cy="2194560"/>
                    </a:xfrm>
                    <a:prstGeom prst="line">
                      <a:avLst/>
                    </a:prstGeom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34" name="Oval 333">
                    <a:extLst>
                      <a:ext uri="{FF2B5EF4-FFF2-40B4-BE49-F238E27FC236}">
                        <a16:creationId xmlns:a16="http://schemas.microsoft.com/office/drawing/2014/main" id="{33659D5C-2EE4-42DA-B79F-F3D6A73F1CD8}"/>
                      </a:ext>
                    </a:extLst>
                  </p:cNvPr>
                  <p:cNvSpPr/>
                  <p:nvPr/>
                </p:nvSpPr>
                <p:spPr>
                  <a:xfrm>
                    <a:off x="2665605" y="5332055"/>
                    <a:ext cx="1165444" cy="28444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  <a:alpha val="91000"/>
                    </a:schemeClr>
                  </a:solidFill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" name="Oval 334">
                    <a:extLst>
                      <a:ext uri="{FF2B5EF4-FFF2-40B4-BE49-F238E27FC236}">
                        <a16:creationId xmlns:a16="http://schemas.microsoft.com/office/drawing/2014/main" id="{C92133F7-487C-406B-81BB-ACE0B3899B05}"/>
                      </a:ext>
                    </a:extLst>
                  </p:cNvPr>
                  <p:cNvSpPr/>
                  <p:nvPr/>
                </p:nvSpPr>
                <p:spPr>
                  <a:xfrm>
                    <a:off x="1597770" y="5338703"/>
                    <a:ext cx="1165444" cy="28444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  <a:alpha val="84000"/>
                    </a:schemeClr>
                  </a:solidFill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6" name="Oval 335">
                    <a:extLst>
                      <a:ext uri="{FF2B5EF4-FFF2-40B4-BE49-F238E27FC236}">
                        <a16:creationId xmlns:a16="http://schemas.microsoft.com/office/drawing/2014/main" id="{0C8230AF-6204-4F96-8D47-04717477CD8F}"/>
                      </a:ext>
                    </a:extLst>
                  </p:cNvPr>
                  <p:cNvSpPr/>
                  <p:nvPr/>
                </p:nvSpPr>
                <p:spPr>
                  <a:xfrm>
                    <a:off x="2147368" y="5346146"/>
                    <a:ext cx="1152392" cy="284442"/>
                  </a:xfrm>
                  <a:prstGeom prst="ellipse">
                    <a:avLst/>
                  </a:prstGeom>
                  <a:solidFill>
                    <a:srgbClr val="FFFF00">
                      <a:alpha val="49000"/>
                    </a:srgbClr>
                  </a:solidFill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BF4E5303-AAC6-4A14-996B-41F9A54422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76574" y="4936961"/>
                  <a:ext cx="0" cy="1252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887FD779-0FF9-4EBE-99DD-8422FB65D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9874" y="4936961"/>
                  <a:ext cx="0" cy="1252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81F6F465-259A-444A-85E9-0A47577AE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45545" y="4936961"/>
                  <a:ext cx="0" cy="1252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CD150173-D46E-42A6-9883-0400142CC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347" y="4936961"/>
                  <a:ext cx="0" cy="1252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F6887EBC-BE38-4AE6-85D9-4B095CA5E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10890" y="4936961"/>
                  <a:ext cx="0" cy="1252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CCFD80C1-914F-46CF-A26B-1AA4C546E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7091" y="4936961"/>
                  <a:ext cx="0" cy="1252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F19EDC73-716D-4C37-989D-49CD675F6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76533" y="4936961"/>
                  <a:ext cx="0" cy="1252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CB8E739C-9115-42AE-8E3E-433E3ED5E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11479" y="4936961"/>
                  <a:ext cx="0" cy="1252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B14C78B0-BAFD-4584-8B30-F8E650FA8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44007" y="4936961"/>
                  <a:ext cx="0" cy="1252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4EDDCD01-56C5-4908-AE52-F51A1F8A1F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76534" y="4936961"/>
                  <a:ext cx="0" cy="1252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CECD1396-2AAF-4F9F-932B-B8E497AD58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09062" y="4936961"/>
                  <a:ext cx="0" cy="1252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0" name="TextBox 200">
                <a:extLst>
                  <a:ext uri="{FF2B5EF4-FFF2-40B4-BE49-F238E27FC236}">
                    <a16:creationId xmlns:a16="http://schemas.microsoft.com/office/drawing/2014/main" id="{2ECAA1E9-9DE7-42C3-84E9-AC611E2D72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74793" y="6288264"/>
                <a:ext cx="1163395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algn="l" eaLnBrk="1" hangingPunct="1"/>
                <a:r>
                  <a:rPr lang="en-US" sz="2000" dirty="0">
                    <a:solidFill>
                      <a:srgbClr val="000000"/>
                    </a:solidFill>
                    <a:latin typeface="Calibri" pitchFamily="-65" charset="0"/>
                    <a:ea typeface=""/>
                    <a:cs typeface=""/>
                  </a:rPr>
                  <a:t>EMPAD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E601B3A0-7D2B-4528-B285-2FE6F621B3AA}"/>
                </a:ext>
              </a:extLst>
            </p:cNvPr>
            <p:cNvGrpSpPr/>
            <p:nvPr/>
          </p:nvGrpSpPr>
          <p:grpSpPr>
            <a:xfrm>
              <a:off x="4601940" y="1467356"/>
              <a:ext cx="2976279" cy="4153467"/>
              <a:chOff x="393032" y="1467356"/>
              <a:chExt cx="2976279" cy="4153467"/>
            </a:xfrm>
          </p:grpSpPr>
          <p:pic>
            <p:nvPicPr>
              <p:cNvPr id="233" name="Picture 204" descr="lens.png">
                <a:extLst>
                  <a:ext uri="{FF2B5EF4-FFF2-40B4-BE49-F238E27FC236}">
                    <a16:creationId xmlns:a16="http://schemas.microsoft.com/office/drawing/2014/main" id="{93E3E505-C29A-484C-B8B7-72E6A5A80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60000"/>
              </a:blip>
              <a:srcRect b="70033"/>
              <a:stretch>
                <a:fillRect/>
              </a:stretch>
            </p:blipFill>
            <p:spPr bwMode="auto">
              <a:xfrm>
                <a:off x="1640216" y="2250311"/>
                <a:ext cx="1331391" cy="3083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34" name="Straight Arrow Connector 233">
                <a:extLst>
                  <a:ext uri="{FF2B5EF4-FFF2-40B4-BE49-F238E27FC236}">
                    <a16:creationId xmlns:a16="http://schemas.microsoft.com/office/drawing/2014/main" id="{9F8EE6BB-A4C6-45F3-8DF6-1C38013808F7}"/>
                  </a:ext>
                </a:extLst>
              </p:cNvPr>
              <p:cNvCxnSpPr/>
              <p:nvPr/>
            </p:nvCxnSpPr>
            <p:spPr>
              <a:xfrm>
                <a:off x="1856267" y="3579857"/>
                <a:ext cx="878977" cy="1846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35" name="Group 67">
                <a:extLst>
                  <a:ext uri="{FF2B5EF4-FFF2-40B4-BE49-F238E27FC236}">
                    <a16:creationId xmlns:a16="http://schemas.microsoft.com/office/drawing/2014/main" id="{D85EEFF2-3F5C-4943-9F27-98C9B4A129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85672" y="3703578"/>
                <a:ext cx="1907528" cy="1150428"/>
                <a:chOff x="3840" y="3360"/>
                <a:chExt cx="1304" cy="786"/>
              </a:xfrm>
            </p:grpSpPr>
            <p:sp>
              <p:nvSpPr>
                <p:cNvPr id="246" name="Rectangle 68">
                  <a:extLst>
                    <a:ext uri="{FF2B5EF4-FFF2-40B4-BE49-F238E27FC236}">
                      <a16:creationId xmlns:a16="http://schemas.microsoft.com/office/drawing/2014/main" id="{0BE589FF-1001-4DB5-963B-CD903770FA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9" y="3390"/>
                  <a:ext cx="933" cy="364"/>
                </a:xfrm>
                <a:prstGeom prst="rect">
                  <a:avLst/>
                </a:prstGeom>
                <a:noFill/>
                <a:ln w="1905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l" eaLnBrk="1" hangingPunct="1"/>
                  <a:endParaRPr lang="en-US" sz="1797">
                    <a:solidFill>
                      <a:srgbClr val="000000"/>
                    </a:solidFill>
                    <a:latin typeface="Calibri" pitchFamily="-65" charset="0"/>
                    <a:ea typeface=""/>
                    <a:cs typeface=""/>
                  </a:endParaRPr>
                </a:p>
              </p:txBody>
            </p:sp>
            <p:grpSp>
              <p:nvGrpSpPr>
                <p:cNvPr id="247" name="Group 69">
                  <a:extLst>
                    <a:ext uri="{FF2B5EF4-FFF2-40B4-BE49-F238E27FC236}">
                      <a16:creationId xmlns:a16="http://schemas.microsoft.com/office/drawing/2014/main" id="{9ACC5CB4-372D-4A60-BD36-88708196691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81" y="3454"/>
                  <a:ext cx="106" cy="477"/>
                  <a:chOff x="4481" y="3445"/>
                  <a:chExt cx="106" cy="486"/>
                </a:xfrm>
              </p:grpSpPr>
              <p:sp>
                <p:nvSpPr>
                  <p:cNvPr id="315" name="Line 70">
                    <a:extLst>
                      <a:ext uri="{FF2B5EF4-FFF2-40B4-BE49-F238E27FC236}">
                        <a16:creationId xmlns:a16="http://schemas.microsoft.com/office/drawing/2014/main" id="{9AEB7AAD-3526-459E-8A4F-304B07334E7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87" y="3452"/>
                    <a:ext cx="0" cy="4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l" eaLnBrk="1" hangingPunct="1"/>
                    <a:endParaRPr lang="en-US" sz="1797">
                      <a:solidFill>
                        <a:srgbClr val="000000"/>
                      </a:solidFill>
                      <a:latin typeface="Arial" pitchFamily="-65" charset="0"/>
                      <a:ea typeface=""/>
                      <a:cs typeface=""/>
                    </a:endParaRPr>
                  </a:p>
                </p:txBody>
              </p:sp>
              <p:sp>
                <p:nvSpPr>
                  <p:cNvPr id="316" name="Oval 71">
                    <a:extLst>
                      <a:ext uri="{FF2B5EF4-FFF2-40B4-BE49-F238E27FC236}">
                        <a16:creationId xmlns:a16="http://schemas.microsoft.com/office/drawing/2014/main" id="{E7295A02-423C-44A2-B913-A2418216BC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1" y="3884"/>
                    <a:ext cx="106" cy="47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l" eaLnBrk="1" hangingPunct="1"/>
                    <a:endParaRPr lang="en-US" sz="1797">
                      <a:solidFill>
                        <a:srgbClr val="000000"/>
                      </a:solidFill>
                      <a:latin typeface="Calibri" pitchFamily="-65" charset="0"/>
                      <a:ea typeface=""/>
                      <a:cs typeface=""/>
                    </a:endParaRPr>
                  </a:p>
                </p:txBody>
              </p:sp>
              <p:pic>
                <p:nvPicPr>
                  <p:cNvPr id="317" name="Picture 72" descr="orange">
                    <a:extLst>
                      <a:ext uri="{FF2B5EF4-FFF2-40B4-BE49-F238E27FC236}">
                        <a16:creationId xmlns:a16="http://schemas.microsoft.com/office/drawing/2014/main" id="{1D790B20-86C6-4AA7-A24B-D1E64D14A1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 l="20000" t="20000" r="28000" b="30000"/>
                  <a:stretch>
                    <a:fillRect/>
                  </a:stretch>
                </p:blipFill>
                <p:spPr bwMode="auto">
                  <a:xfrm>
                    <a:off x="4495" y="3445"/>
                    <a:ext cx="77" cy="7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318" name="Line 73">
                    <a:extLst>
                      <a:ext uri="{FF2B5EF4-FFF2-40B4-BE49-F238E27FC236}">
                        <a16:creationId xmlns:a16="http://schemas.microsoft.com/office/drawing/2014/main" id="{9A66D516-840A-4DF2-9024-86A113923A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83" y="3457"/>
                    <a:ext cx="0" cy="45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l" eaLnBrk="1" hangingPunct="1"/>
                    <a:endParaRPr lang="en-US" sz="1797">
                      <a:solidFill>
                        <a:srgbClr val="000000"/>
                      </a:solidFill>
                      <a:latin typeface="Arial" pitchFamily="-65" charset="0"/>
                      <a:ea typeface=""/>
                      <a:cs typeface=""/>
                    </a:endParaRPr>
                  </a:p>
                </p:txBody>
              </p:sp>
            </p:grpSp>
            <p:pic>
              <p:nvPicPr>
                <p:cNvPr id="248" name="Picture 74" descr="gold">
                  <a:extLst>
                    <a:ext uri="{FF2B5EF4-FFF2-40B4-BE49-F238E27FC236}">
                      <a16:creationId xmlns:a16="http://schemas.microsoft.com/office/drawing/2014/main" id="{3942210A-876E-4D8D-A5AF-6DD80C5B72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247" y="3568"/>
                  <a:ext cx="75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49" name="Picture 75" descr="gold">
                  <a:extLst>
                    <a:ext uri="{FF2B5EF4-FFF2-40B4-BE49-F238E27FC236}">
                      <a16:creationId xmlns:a16="http://schemas.microsoft.com/office/drawing/2014/main" id="{B36CD7BA-30C1-4063-ABCC-77DD18E3A7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015" y="3566"/>
                  <a:ext cx="75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0" name="Picture 76" descr="purple">
                  <a:extLst>
                    <a:ext uri="{FF2B5EF4-FFF2-40B4-BE49-F238E27FC236}">
                      <a16:creationId xmlns:a16="http://schemas.microsoft.com/office/drawing/2014/main" id="{EF2D5DA0-41BF-4955-8B36-60FBCAB825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4494" y="3581"/>
                  <a:ext cx="81" cy="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51" name="Freeform 77">
                  <a:extLst>
                    <a:ext uri="{FF2B5EF4-FFF2-40B4-BE49-F238E27FC236}">
                      <a16:creationId xmlns:a16="http://schemas.microsoft.com/office/drawing/2014/main" id="{AB9A43A1-4B43-419C-B54B-70EE5E9F91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2" y="3385"/>
                  <a:ext cx="275" cy="730"/>
                </a:xfrm>
                <a:custGeom>
                  <a:avLst/>
                  <a:gdLst>
                    <a:gd name="T0" fmla="*/ 0 w 285"/>
                    <a:gd name="T1" fmla="*/ 281 h 711"/>
                    <a:gd name="T2" fmla="*/ 2 w 285"/>
                    <a:gd name="T3" fmla="*/ 976 h 711"/>
                    <a:gd name="T4" fmla="*/ 185 w 285"/>
                    <a:gd name="T5" fmla="*/ 509 h 711"/>
                    <a:gd name="T6" fmla="*/ 184 w 285"/>
                    <a:gd name="T7" fmla="*/ 0 h 711"/>
                    <a:gd name="T8" fmla="*/ 0 w 285"/>
                    <a:gd name="T9" fmla="*/ 281 h 7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85"/>
                    <a:gd name="T16" fmla="*/ 0 h 711"/>
                    <a:gd name="T17" fmla="*/ 285 w 285"/>
                    <a:gd name="T18" fmla="*/ 711 h 7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85" h="711">
                      <a:moveTo>
                        <a:pt x="0" y="205"/>
                      </a:moveTo>
                      <a:lnTo>
                        <a:pt x="2" y="711"/>
                      </a:lnTo>
                      <a:lnTo>
                        <a:pt x="285" y="371"/>
                      </a:lnTo>
                      <a:lnTo>
                        <a:pt x="283" y="0"/>
                      </a:lnTo>
                      <a:lnTo>
                        <a:pt x="0" y="205"/>
                      </a:lnTo>
                      <a:close/>
                    </a:path>
                  </a:pathLst>
                </a:custGeom>
                <a:solidFill>
                  <a:srgbClr val="FF0000">
                    <a:alpha val="50195"/>
                  </a:srgbClr>
                </a:solidFill>
                <a:ln w="12700">
                  <a:solidFill>
                    <a:srgbClr val="000066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l" eaLnBrk="1" hangingPunct="1"/>
                  <a:endParaRPr lang="en-US" sz="1797">
                    <a:solidFill>
                      <a:srgbClr val="000000"/>
                    </a:solidFill>
                    <a:latin typeface="Calibri" pitchFamily="-65" charset="0"/>
                    <a:ea typeface=""/>
                    <a:cs typeface=""/>
                  </a:endParaRPr>
                </a:p>
              </p:txBody>
            </p:sp>
            <p:sp>
              <p:nvSpPr>
                <p:cNvPr id="252" name="Line 78">
                  <a:extLst>
                    <a:ext uri="{FF2B5EF4-FFF2-40B4-BE49-F238E27FC236}">
                      <a16:creationId xmlns:a16="http://schemas.microsoft.com/office/drawing/2014/main" id="{11A8B1E8-DB03-4BFB-8EBC-26B5C7A4D3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886" y="3400"/>
                  <a:ext cx="285" cy="189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l" eaLnBrk="1" hangingPunct="1"/>
                  <a:endParaRPr lang="en-US" sz="1797">
                    <a:solidFill>
                      <a:srgbClr val="000000"/>
                    </a:solidFill>
                    <a:latin typeface="Arial" pitchFamily="-65" charset="0"/>
                    <a:ea typeface=""/>
                    <a:cs typeface=""/>
                  </a:endParaRPr>
                </a:p>
              </p:txBody>
            </p:sp>
            <p:pic>
              <p:nvPicPr>
                <p:cNvPr id="253" name="Picture 79" descr="orange">
                  <a:extLst>
                    <a:ext uri="{FF2B5EF4-FFF2-40B4-BE49-F238E27FC236}">
                      <a16:creationId xmlns:a16="http://schemas.microsoft.com/office/drawing/2014/main" id="{D1726568-784F-4438-87A9-4958EBDFCB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157" y="3718"/>
                  <a:ext cx="68" cy="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4" name="Picture 80" descr="orange">
                  <a:extLst>
                    <a:ext uri="{FF2B5EF4-FFF2-40B4-BE49-F238E27FC236}">
                      <a16:creationId xmlns:a16="http://schemas.microsoft.com/office/drawing/2014/main" id="{B40E1BE8-CC06-4225-915F-D0DEDA1DEF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391" y="3720"/>
                  <a:ext cx="68" cy="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5" name="Picture 81" descr="orange">
                  <a:extLst>
                    <a:ext uri="{FF2B5EF4-FFF2-40B4-BE49-F238E27FC236}">
                      <a16:creationId xmlns:a16="http://schemas.microsoft.com/office/drawing/2014/main" id="{CDFD011F-C590-4CAA-8EF2-2E1ADCC6C0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858" y="3719"/>
                  <a:ext cx="68" cy="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6" name="Picture 82" descr="orange">
                  <a:extLst>
                    <a:ext uri="{FF2B5EF4-FFF2-40B4-BE49-F238E27FC236}">
                      <a16:creationId xmlns:a16="http://schemas.microsoft.com/office/drawing/2014/main" id="{229393D9-9CE2-4DE0-9ABE-FCCC728FA8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5076" y="3717"/>
                  <a:ext cx="68" cy="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7" name="Picture 83" descr="orange">
                  <a:extLst>
                    <a:ext uri="{FF2B5EF4-FFF2-40B4-BE49-F238E27FC236}">
                      <a16:creationId xmlns:a16="http://schemas.microsoft.com/office/drawing/2014/main" id="{73C48C1C-D3A5-4B55-B25B-890BD8F6AC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152" y="3361"/>
                  <a:ext cx="68" cy="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8" name="Picture 84" descr="orange">
                  <a:extLst>
                    <a:ext uri="{FF2B5EF4-FFF2-40B4-BE49-F238E27FC236}">
                      <a16:creationId xmlns:a16="http://schemas.microsoft.com/office/drawing/2014/main" id="{2F6BBC4B-05A3-44A8-9557-A6BD40F2A5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386" y="3363"/>
                  <a:ext cx="68" cy="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9" name="Picture 85" descr="orange">
                  <a:extLst>
                    <a:ext uri="{FF2B5EF4-FFF2-40B4-BE49-F238E27FC236}">
                      <a16:creationId xmlns:a16="http://schemas.microsoft.com/office/drawing/2014/main" id="{C341029D-3070-4CE3-9F9B-EAE5BA565C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613" y="3363"/>
                  <a:ext cx="68" cy="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60" name="Picture 86" descr="orange">
                  <a:extLst>
                    <a:ext uri="{FF2B5EF4-FFF2-40B4-BE49-F238E27FC236}">
                      <a16:creationId xmlns:a16="http://schemas.microsoft.com/office/drawing/2014/main" id="{4D8E8B11-95FE-4570-B85C-9D8CB7476D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853" y="3362"/>
                  <a:ext cx="68" cy="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61" name="Picture 87" descr="orange">
                  <a:extLst>
                    <a:ext uri="{FF2B5EF4-FFF2-40B4-BE49-F238E27FC236}">
                      <a16:creationId xmlns:a16="http://schemas.microsoft.com/office/drawing/2014/main" id="{13F10B8D-4263-4B5C-BB06-00CB0231EB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5071" y="3360"/>
                  <a:ext cx="68" cy="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62" name="Picture 88" descr="gold">
                  <a:extLst>
                    <a:ext uri="{FF2B5EF4-FFF2-40B4-BE49-F238E27FC236}">
                      <a16:creationId xmlns:a16="http://schemas.microsoft.com/office/drawing/2014/main" id="{665C15DC-32E1-4E17-9286-BDD8A2C1E4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157" y="3599"/>
                  <a:ext cx="66" cy="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63" name="Picture 89" descr="gold">
                  <a:extLst>
                    <a:ext uri="{FF2B5EF4-FFF2-40B4-BE49-F238E27FC236}">
                      <a16:creationId xmlns:a16="http://schemas.microsoft.com/office/drawing/2014/main" id="{4E499183-D91B-4E91-BE1F-F65B2E5406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388" y="3603"/>
                  <a:ext cx="66" cy="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64" name="Picture 90" descr="gold">
                  <a:extLst>
                    <a:ext uri="{FF2B5EF4-FFF2-40B4-BE49-F238E27FC236}">
                      <a16:creationId xmlns:a16="http://schemas.microsoft.com/office/drawing/2014/main" id="{0E8ACAFF-D435-4364-815E-C491E5E87F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615" y="3605"/>
                  <a:ext cx="66" cy="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65" name="Picture 91" descr="orange">
                  <a:extLst>
                    <a:ext uri="{FF2B5EF4-FFF2-40B4-BE49-F238E27FC236}">
                      <a16:creationId xmlns:a16="http://schemas.microsoft.com/office/drawing/2014/main" id="{816B1F9F-3C7C-4B58-8056-B253BD6F45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618" y="3720"/>
                  <a:ext cx="68" cy="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66" name="Picture 92" descr="gold">
                  <a:extLst>
                    <a:ext uri="{FF2B5EF4-FFF2-40B4-BE49-F238E27FC236}">
                      <a16:creationId xmlns:a16="http://schemas.microsoft.com/office/drawing/2014/main" id="{6BDDC60F-2196-40F6-89AA-A70345416A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857" y="3599"/>
                  <a:ext cx="66" cy="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67" name="Picture 93" descr="gold">
                  <a:extLst>
                    <a:ext uri="{FF2B5EF4-FFF2-40B4-BE49-F238E27FC236}">
                      <a16:creationId xmlns:a16="http://schemas.microsoft.com/office/drawing/2014/main" id="{9C2F9A1C-175C-449B-B059-262C69E509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5076" y="3598"/>
                  <a:ext cx="66" cy="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68" name="Picture 94" descr="gold">
                  <a:extLst>
                    <a:ext uri="{FF2B5EF4-FFF2-40B4-BE49-F238E27FC236}">
                      <a16:creationId xmlns:a16="http://schemas.microsoft.com/office/drawing/2014/main" id="{FA072989-B7F5-4D4E-8830-F7D670E3A2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159" y="3476"/>
                  <a:ext cx="66" cy="6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69" name="Picture 95" descr="gold">
                  <a:extLst>
                    <a:ext uri="{FF2B5EF4-FFF2-40B4-BE49-F238E27FC236}">
                      <a16:creationId xmlns:a16="http://schemas.microsoft.com/office/drawing/2014/main" id="{BFD2ADF8-9B2F-4371-B3FE-7A9E9A0EE1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390" y="3480"/>
                  <a:ext cx="66" cy="6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70" name="Picture 96" descr="gold">
                  <a:extLst>
                    <a:ext uri="{FF2B5EF4-FFF2-40B4-BE49-F238E27FC236}">
                      <a16:creationId xmlns:a16="http://schemas.microsoft.com/office/drawing/2014/main" id="{905BC74B-BEBE-41C7-99C8-29C142B47F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617" y="3482"/>
                  <a:ext cx="66" cy="6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71" name="Picture 97" descr="gold">
                  <a:extLst>
                    <a:ext uri="{FF2B5EF4-FFF2-40B4-BE49-F238E27FC236}">
                      <a16:creationId xmlns:a16="http://schemas.microsoft.com/office/drawing/2014/main" id="{CF81FE35-E5A7-4FB1-A353-14112F1DE5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859" y="3476"/>
                  <a:ext cx="66" cy="6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72" name="Picture 98" descr="gold">
                  <a:extLst>
                    <a:ext uri="{FF2B5EF4-FFF2-40B4-BE49-F238E27FC236}">
                      <a16:creationId xmlns:a16="http://schemas.microsoft.com/office/drawing/2014/main" id="{E31DE3FB-751E-4FBF-992D-10D9DFDFE3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5077" y="3474"/>
                  <a:ext cx="66" cy="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73" name="Line 99">
                  <a:extLst>
                    <a:ext uri="{FF2B5EF4-FFF2-40B4-BE49-F238E27FC236}">
                      <a16:creationId xmlns:a16="http://schemas.microsoft.com/office/drawing/2014/main" id="{110502BC-A9E5-4457-B066-12C553803B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882" y="3401"/>
                  <a:ext cx="217" cy="170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l" eaLnBrk="1" hangingPunct="1"/>
                  <a:endParaRPr lang="en-US" sz="1797">
                    <a:solidFill>
                      <a:srgbClr val="000000"/>
                    </a:solidFill>
                    <a:latin typeface="Arial" pitchFamily="-65" charset="0"/>
                    <a:ea typeface=""/>
                    <a:cs typeface=""/>
                  </a:endParaRPr>
                </a:p>
              </p:txBody>
            </p:sp>
            <p:sp>
              <p:nvSpPr>
                <p:cNvPr id="274" name="Line 100">
                  <a:extLst>
                    <a:ext uri="{FF2B5EF4-FFF2-40B4-BE49-F238E27FC236}">
                      <a16:creationId xmlns:a16="http://schemas.microsoft.com/office/drawing/2014/main" id="{0868D11F-24FE-43EA-92DC-2E9098350E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868" y="3768"/>
                  <a:ext cx="228" cy="326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l" eaLnBrk="1" hangingPunct="1"/>
                  <a:endParaRPr lang="en-US" sz="1797">
                    <a:solidFill>
                      <a:srgbClr val="000000"/>
                    </a:solidFill>
                    <a:latin typeface="Arial" pitchFamily="-65" charset="0"/>
                    <a:ea typeface=""/>
                    <a:cs typeface=""/>
                  </a:endParaRPr>
                </a:p>
              </p:txBody>
            </p:sp>
            <p:pic>
              <p:nvPicPr>
                <p:cNvPr id="275" name="Picture 101" descr="gold">
                  <a:extLst>
                    <a:ext uri="{FF2B5EF4-FFF2-40B4-BE49-F238E27FC236}">
                      <a16:creationId xmlns:a16="http://schemas.microsoft.com/office/drawing/2014/main" id="{E39480B6-2CAA-4CA7-8130-41F5CCF560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740" y="3561"/>
                  <a:ext cx="74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76" name="Line 102">
                  <a:extLst>
                    <a:ext uri="{FF2B5EF4-FFF2-40B4-BE49-F238E27FC236}">
                      <a16:creationId xmlns:a16="http://schemas.microsoft.com/office/drawing/2014/main" id="{035B0A87-EB00-4AFD-8E71-D951D76E8E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883" y="3765"/>
                  <a:ext cx="291" cy="339"/>
                </a:xfrm>
                <a:prstGeom prst="line">
                  <a:avLst/>
                </a:prstGeom>
                <a:noFill/>
                <a:ln w="19050">
                  <a:solidFill>
                    <a:srgbClr val="000066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l" eaLnBrk="1" hangingPunct="1"/>
                  <a:endParaRPr lang="en-US" sz="1797">
                    <a:solidFill>
                      <a:srgbClr val="000000"/>
                    </a:solidFill>
                    <a:latin typeface="Arial" pitchFamily="-65" charset="0"/>
                    <a:ea typeface=""/>
                    <a:cs typeface=""/>
                  </a:endParaRPr>
                </a:p>
              </p:txBody>
            </p:sp>
            <p:sp>
              <p:nvSpPr>
                <p:cNvPr id="277" name="Rectangle 103">
                  <a:extLst>
                    <a:ext uri="{FF2B5EF4-FFF2-40B4-BE49-F238E27FC236}">
                      <a16:creationId xmlns:a16="http://schemas.microsoft.com/office/drawing/2014/main" id="{5B0FDF38-504A-41A2-881B-0785D26AEA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4" y="3585"/>
                  <a:ext cx="992" cy="512"/>
                </a:xfrm>
                <a:prstGeom prst="rect">
                  <a:avLst/>
                </a:prstGeom>
                <a:noFill/>
                <a:ln w="19050">
                  <a:solidFill>
                    <a:srgbClr val="000066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l" eaLnBrk="1" hangingPunct="1"/>
                  <a:endParaRPr lang="en-US" sz="1797">
                    <a:solidFill>
                      <a:srgbClr val="000000"/>
                    </a:solidFill>
                    <a:latin typeface="Calibri" pitchFamily="-65" charset="0"/>
                    <a:ea typeface=""/>
                    <a:cs typeface=""/>
                  </a:endParaRPr>
                </a:p>
              </p:txBody>
            </p:sp>
            <p:pic>
              <p:nvPicPr>
                <p:cNvPr id="278" name="Picture 104" descr="orange">
                  <a:extLst>
                    <a:ext uri="{FF2B5EF4-FFF2-40B4-BE49-F238E27FC236}">
                      <a16:creationId xmlns:a16="http://schemas.microsoft.com/office/drawing/2014/main" id="{87AA31A7-36EA-4919-9503-CE0863300E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3847" y="4043"/>
                  <a:ext cx="96" cy="9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79" name="Picture 105" descr="orange">
                  <a:extLst>
                    <a:ext uri="{FF2B5EF4-FFF2-40B4-BE49-F238E27FC236}">
                      <a16:creationId xmlns:a16="http://schemas.microsoft.com/office/drawing/2014/main" id="{9C93DB9D-44F2-4C3D-9D9C-239328BEB2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098" y="4044"/>
                  <a:ext cx="96" cy="9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0" name="Picture 106" descr="orange">
                  <a:extLst>
                    <a:ext uri="{FF2B5EF4-FFF2-40B4-BE49-F238E27FC236}">
                      <a16:creationId xmlns:a16="http://schemas.microsoft.com/office/drawing/2014/main" id="{2F5469AF-30EC-444C-B7B5-51397B304E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337" y="4046"/>
                  <a:ext cx="96" cy="9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1" name="Picture 107" descr="orange">
                  <a:extLst>
                    <a:ext uri="{FF2B5EF4-FFF2-40B4-BE49-F238E27FC236}">
                      <a16:creationId xmlns:a16="http://schemas.microsoft.com/office/drawing/2014/main" id="{8D5422E3-915B-4A97-B5F5-14768E7396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580" y="4051"/>
                  <a:ext cx="96" cy="9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2" name="Picture 108" descr="orange">
                  <a:extLst>
                    <a:ext uri="{FF2B5EF4-FFF2-40B4-BE49-F238E27FC236}">
                      <a16:creationId xmlns:a16="http://schemas.microsoft.com/office/drawing/2014/main" id="{078BDE9C-3058-47B8-B432-B5ED139038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823" y="4050"/>
                  <a:ext cx="96" cy="9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3" name="Picture 109" descr="orange">
                  <a:extLst>
                    <a:ext uri="{FF2B5EF4-FFF2-40B4-BE49-F238E27FC236}">
                      <a16:creationId xmlns:a16="http://schemas.microsoft.com/office/drawing/2014/main" id="{E9C94955-819B-4A66-9DCB-622CD301F2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3840" y="3537"/>
                  <a:ext cx="96" cy="9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4" name="Picture 110" descr="orange">
                  <a:extLst>
                    <a:ext uri="{FF2B5EF4-FFF2-40B4-BE49-F238E27FC236}">
                      <a16:creationId xmlns:a16="http://schemas.microsoft.com/office/drawing/2014/main" id="{E4BBCACD-C5CB-49A3-B53B-19C3894789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091" y="3538"/>
                  <a:ext cx="96" cy="9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5" name="Picture 111" descr="orange">
                  <a:extLst>
                    <a:ext uri="{FF2B5EF4-FFF2-40B4-BE49-F238E27FC236}">
                      <a16:creationId xmlns:a16="http://schemas.microsoft.com/office/drawing/2014/main" id="{59A8B162-EDC9-43EE-95A3-1864630FB4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330" y="3540"/>
                  <a:ext cx="96" cy="9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6" name="Picture 112" descr="orange">
                  <a:extLst>
                    <a:ext uri="{FF2B5EF4-FFF2-40B4-BE49-F238E27FC236}">
                      <a16:creationId xmlns:a16="http://schemas.microsoft.com/office/drawing/2014/main" id="{8226F28D-C4CF-4E23-B4A6-9C45D8E788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573" y="3545"/>
                  <a:ext cx="96" cy="9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7" name="Picture 113" descr="orange">
                  <a:extLst>
                    <a:ext uri="{FF2B5EF4-FFF2-40B4-BE49-F238E27FC236}">
                      <a16:creationId xmlns:a16="http://schemas.microsoft.com/office/drawing/2014/main" id="{9CF0D0B8-C87C-4837-9597-4B1A6A17D1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816" y="3544"/>
                  <a:ext cx="96" cy="9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8" name="Picture 114" descr="gold">
                  <a:extLst>
                    <a:ext uri="{FF2B5EF4-FFF2-40B4-BE49-F238E27FC236}">
                      <a16:creationId xmlns:a16="http://schemas.microsoft.com/office/drawing/2014/main" id="{61D5B382-269A-40F8-8A3B-09EB4405CF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3846" y="3867"/>
                  <a:ext cx="93" cy="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9" name="Picture 115" descr="gold">
                  <a:extLst>
                    <a:ext uri="{FF2B5EF4-FFF2-40B4-BE49-F238E27FC236}">
                      <a16:creationId xmlns:a16="http://schemas.microsoft.com/office/drawing/2014/main" id="{0AEEEC32-33D1-4DB6-B1CE-7A3E6E7470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092" y="3871"/>
                  <a:ext cx="93" cy="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0" name="Picture 116" descr="gold">
                  <a:extLst>
                    <a:ext uri="{FF2B5EF4-FFF2-40B4-BE49-F238E27FC236}">
                      <a16:creationId xmlns:a16="http://schemas.microsoft.com/office/drawing/2014/main" id="{D2A1A51B-84E6-456E-9F31-1CB7BC6148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331" y="3875"/>
                  <a:ext cx="93" cy="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1" name="Picture 117" descr="gold">
                  <a:extLst>
                    <a:ext uri="{FF2B5EF4-FFF2-40B4-BE49-F238E27FC236}">
                      <a16:creationId xmlns:a16="http://schemas.microsoft.com/office/drawing/2014/main" id="{8C8119CC-7991-43C0-B8AF-644CAE969F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577" y="3874"/>
                  <a:ext cx="93" cy="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2" name="Picture 118" descr="gold">
                  <a:extLst>
                    <a:ext uri="{FF2B5EF4-FFF2-40B4-BE49-F238E27FC236}">
                      <a16:creationId xmlns:a16="http://schemas.microsoft.com/office/drawing/2014/main" id="{C059D213-0180-4B23-8395-8088CBFF76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821" y="3874"/>
                  <a:ext cx="93" cy="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3" name="Picture 119" descr="gold">
                  <a:extLst>
                    <a:ext uri="{FF2B5EF4-FFF2-40B4-BE49-F238E27FC236}">
                      <a16:creationId xmlns:a16="http://schemas.microsoft.com/office/drawing/2014/main" id="{14677638-7EA0-43CA-B9CF-404126FE0F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3843" y="3705"/>
                  <a:ext cx="93" cy="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4" name="Picture 120" descr="gold">
                  <a:extLst>
                    <a:ext uri="{FF2B5EF4-FFF2-40B4-BE49-F238E27FC236}">
                      <a16:creationId xmlns:a16="http://schemas.microsoft.com/office/drawing/2014/main" id="{46B882EE-5A6F-43FD-9F1C-CBC5AFD1F6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089" y="3709"/>
                  <a:ext cx="93" cy="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5" name="Picture 121" descr="gold">
                  <a:extLst>
                    <a:ext uri="{FF2B5EF4-FFF2-40B4-BE49-F238E27FC236}">
                      <a16:creationId xmlns:a16="http://schemas.microsoft.com/office/drawing/2014/main" id="{F61B3F29-B0B4-4A05-A84C-9368FDD856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328" y="3713"/>
                  <a:ext cx="93" cy="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6" name="Picture 122" descr="gold">
                  <a:extLst>
                    <a:ext uri="{FF2B5EF4-FFF2-40B4-BE49-F238E27FC236}">
                      <a16:creationId xmlns:a16="http://schemas.microsoft.com/office/drawing/2014/main" id="{7779B831-B4C9-48D8-9FAE-00C98A35BF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574" y="3712"/>
                  <a:ext cx="93" cy="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7" name="Picture 123" descr="gold">
                  <a:extLst>
                    <a:ext uri="{FF2B5EF4-FFF2-40B4-BE49-F238E27FC236}">
                      <a16:creationId xmlns:a16="http://schemas.microsoft.com/office/drawing/2014/main" id="{9F59DA34-4027-4724-9ED3-4C10F25233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818" y="3712"/>
                  <a:ext cx="93" cy="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8" name="Picture 124" descr="orange">
                  <a:extLst>
                    <a:ext uri="{FF2B5EF4-FFF2-40B4-BE49-F238E27FC236}">
                      <a16:creationId xmlns:a16="http://schemas.microsoft.com/office/drawing/2014/main" id="{687C91CB-1304-4849-9E92-D2C2789182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256" y="3843"/>
                  <a:ext cx="77" cy="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9" name="Picture 125" descr="orange">
                  <a:extLst>
                    <a:ext uri="{FF2B5EF4-FFF2-40B4-BE49-F238E27FC236}">
                      <a16:creationId xmlns:a16="http://schemas.microsoft.com/office/drawing/2014/main" id="{E5B18EBC-5C1C-4000-B464-F000A34662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497" y="3842"/>
                  <a:ext cx="77" cy="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0" name="Picture 126" descr="orange">
                  <a:extLst>
                    <a:ext uri="{FF2B5EF4-FFF2-40B4-BE49-F238E27FC236}">
                      <a16:creationId xmlns:a16="http://schemas.microsoft.com/office/drawing/2014/main" id="{E36D1477-2372-43C9-9911-95C1402403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746" y="3839"/>
                  <a:ext cx="77" cy="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1" name="Picture 127" descr="orange">
                  <a:extLst>
                    <a:ext uri="{FF2B5EF4-FFF2-40B4-BE49-F238E27FC236}">
                      <a16:creationId xmlns:a16="http://schemas.microsoft.com/office/drawing/2014/main" id="{A63FD22D-AF8B-4069-94CC-12DA971AF1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250" y="3446"/>
                  <a:ext cx="77" cy="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2" name="Picture 128" descr="orange">
                  <a:extLst>
                    <a:ext uri="{FF2B5EF4-FFF2-40B4-BE49-F238E27FC236}">
                      <a16:creationId xmlns:a16="http://schemas.microsoft.com/office/drawing/2014/main" id="{C2CD1330-3BAF-4A85-AAC3-2ADA4D9CD2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740" y="3442"/>
                  <a:ext cx="77" cy="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3" name="Picture 129" descr="gold">
                  <a:extLst>
                    <a:ext uri="{FF2B5EF4-FFF2-40B4-BE49-F238E27FC236}">
                      <a16:creationId xmlns:a16="http://schemas.microsoft.com/office/drawing/2014/main" id="{A9A61DF6-E3C2-40FF-8F90-215053B876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250" y="3707"/>
                  <a:ext cx="75" cy="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4" name="Picture 130" descr="gold">
                  <a:extLst>
                    <a:ext uri="{FF2B5EF4-FFF2-40B4-BE49-F238E27FC236}">
                      <a16:creationId xmlns:a16="http://schemas.microsoft.com/office/drawing/2014/main" id="{602EA8B5-2CCF-4C4A-A19C-F2988A9F07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495" y="3708"/>
                  <a:ext cx="75" cy="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5" name="Picture 131" descr="gold">
                  <a:extLst>
                    <a:ext uri="{FF2B5EF4-FFF2-40B4-BE49-F238E27FC236}">
                      <a16:creationId xmlns:a16="http://schemas.microsoft.com/office/drawing/2014/main" id="{D88F9E52-3B5B-4309-9585-C34AEC4518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743" y="3699"/>
                  <a:ext cx="74" cy="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6" name="Picture 132" descr="orange">
                  <a:extLst>
                    <a:ext uri="{FF2B5EF4-FFF2-40B4-BE49-F238E27FC236}">
                      <a16:creationId xmlns:a16="http://schemas.microsoft.com/office/drawing/2014/main" id="{CB88526C-5AC6-4628-B839-6A39EDA418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980" y="3843"/>
                  <a:ext cx="77" cy="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7" name="Picture 133" descr="orange">
                  <a:extLst>
                    <a:ext uri="{FF2B5EF4-FFF2-40B4-BE49-F238E27FC236}">
                      <a16:creationId xmlns:a16="http://schemas.microsoft.com/office/drawing/2014/main" id="{AF97449B-9E80-49BF-9ABA-10ABB1AC00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974" y="3446"/>
                  <a:ext cx="77" cy="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8" name="Picture 134" descr="gold">
                  <a:extLst>
                    <a:ext uri="{FF2B5EF4-FFF2-40B4-BE49-F238E27FC236}">
                      <a16:creationId xmlns:a16="http://schemas.microsoft.com/office/drawing/2014/main" id="{A259809C-4F3A-4E6B-9C75-8A687C6001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976" y="3716"/>
                  <a:ext cx="74" cy="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9" name="Picture 135" descr="gold">
                  <a:extLst>
                    <a:ext uri="{FF2B5EF4-FFF2-40B4-BE49-F238E27FC236}">
                      <a16:creationId xmlns:a16="http://schemas.microsoft.com/office/drawing/2014/main" id="{EE5B9C19-754E-4685-9432-D38F22BADD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972" y="3578"/>
                  <a:ext cx="74" cy="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10" name="Picture 136" descr="orange">
                  <a:extLst>
                    <a:ext uri="{FF2B5EF4-FFF2-40B4-BE49-F238E27FC236}">
                      <a16:creationId xmlns:a16="http://schemas.microsoft.com/office/drawing/2014/main" id="{722A24C7-3263-447C-BE29-B217D455B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021" y="3843"/>
                  <a:ext cx="77" cy="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11" name="Picture 137" descr="orange">
                  <a:extLst>
                    <a:ext uri="{FF2B5EF4-FFF2-40B4-BE49-F238E27FC236}">
                      <a16:creationId xmlns:a16="http://schemas.microsoft.com/office/drawing/2014/main" id="{A1FD7C09-54F6-41BF-AA7F-5E3CB0A7EE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 l="20000" t="20000" r="28000" b="30000"/>
                <a:stretch>
                  <a:fillRect/>
                </a:stretch>
              </p:blipFill>
              <p:spPr bwMode="auto">
                <a:xfrm>
                  <a:off x="4015" y="3446"/>
                  <a:ext cx="77" cy="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12" name="Picture 138" descr="gold">
                  <a:extLst>
                    <a:ext uri="{FF2B5EF4-FFF2-40B4-BE49-F238E27FC236}">
                      <a16:creationId xmlns:a16="http://schemas.microsoft.com/office/drawing/2014/main" id="{8EFA6392-113E-4DB4-AB4C-98429919F6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019" y="3704"/>
                  <a:ext cx="74" cy="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13" name="Picture 139" descr="purple">
                  <a:extLst>
                    <a:ext uri="{FF2B5EF4-FFF2-40B4-BE49-F238E27FC236}">
                      <a16:creationId xmlns:a16="http://schemas.microsoft.com/office/drawing/2014/main" id="{3991B729-A741-410F-B0D0-E4221BADD1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4493" y="3708"/>
                  <a:ext cx="81" cy="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14" name="Oval 140">
                  <a:extLst>
                    <a:ext uri="{FF2B5EF4-FFF2-40B4-BE49-F238E27FC236}">
                      <a16:creationId xmlns:a16="http://schemas.microsoft.com/office/drawing/2014/main" id="{4F1F2282-E677-4EC7-8D22-2E7320B399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1" y="3429"/>
                  <a:ext cx="106" cy="47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l" eaLnBrk="1" hangingPunct="1"/>
                  <a:endParaRPr lang="en-US" sz="1797">
                    <a:solidFill>
                      <a:srgbClr val="000000"/>
                    </a:solidFill>
                    <a:latin typeface="Calibri" pitchFamily="-65" charset="0"/>
                    <a:ea typeface=""/>
                    <a:cs typeface=""/>
                  </a:endParaRPr>
                </a:p>
              </p:txBody>
            </p:sp>
          </p:grpSp>
          <p:sp>
            <p:nvSpPr>
              <p:cNvPr id="236" name="Can 261">
                <a:extLst>
                  <a:ext uri="{FF2B5EF4-FFF2-40B4-BE49-F238E27FC236}">
                    <a16:creationId xmlns:a16="http://schemas.microsoft.com/office/drawing/2014/main" id="{49970EBE-3E3A-40FD-A374-015CC4C772AA}"/>
                  </a:ext>
                </a:extLst>
              </p:cNvPr>
              <p:cNvSpPr/>
              <p:nvPr/>
            </p:nvSpPr>
            <p:spPr>
              <a:xfrm>
                <a:off x="2140642" y="1467356"/>
                <a:ext cx="306534" cy="48750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 sz="1797">
                  <a:solidFill>
                    <a:srgbClr val="FFFFFF"/>
                  </a:solidFill>
                </a:endParaRPr>
              </a:p>
            </p:txBody>
          </p:sp>
          <p:sp>
            <p:nvSpPr>
              <p:cNvPr id="237" name="Diamond 236">
                <a:extLst>
                  <a:ext uri="{FF2B5EF4-FFF2-40B4-BE49-F238E27FC236}">
                    <a16:creationId xmlns:a16="http://schemas.microsoft.com/office/drawing/2014/main" id="{7B784AC7-2DDC-4379-BEE0-991B2580A155}"/>
                  </a:ext>
                </a:extLst>
              </p:cNvPr>
              <p:cNvSpPr/>
              <p:nvPr/>
            </p:nvSpPr>
            <p:spPr>
              <a:xfrm>
                <a:off x="2051297" y="1954481"/>
                <a:ext cx="499290" cy="1772728"/>
              </a:xfrm>
              <a:prstGeom prst="diamond">
                <a:avLst/>
              </a:prstGeom>
              <a:gradFill flip="none" rotWithShape="1">
                <a:gsLst>
                  <a:gs pos="0">
                    <a:srgbClr val="D8FED7"/>
                  </a:gs>
                  <a:gs pos="100000">
                    <a:srgbClr val="167211"/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 sz="1797">
                  <a:solidFill>
                    <a:srgbClr val="FFFFFF"/>
                  </a:solidFill>
                </a:endParaRPr>
              </a:p>
            </p:txBody>
          </p:sp>
          <p:sp>
            <p:nvSpPr>
              <p:cNvPr id="238" name="TextBox 190">
                <a:extLst>
                  <a:ext uri="{FF2B5EF4-FFF2-40B4-BE49-F238E27FC236}">
                    <a16:creationId xmlns:a16="http://schemas.microsoft.com/office/drawing/2014/main" id="{F178350F-2E34-4D16-BCEB-1DA9AE5DA7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5203" y="1501769"/>
                <a:ext cx="1495025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2000" dirty="0">
                    <a:solidFill>
                      <a:srgbClr val="000000"/>
                    </a:solidFill>
                    <a:latin typeface="Calibri" pitchFamily="-65" charset="0"/>
                    <a:ea typeface=""/>
                    <a:cs typeface=""/>
                  </a:rPr>
                  <a:t>Electron gun</a:t>
                </a:r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6C6B828A-D751-49C6-A576-EF89C9A7D6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2914" y="2554999"/>
                <a:ext cx="885179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 eaLnBrk="1" hangingPunct="1"/>
                <a:r>
                  <a:rPr lang="en-US" sz="2000" dirty="0">
                    <a:solidFill>
                      <a:srgbClr val="000000"/>
                    </a:solidFill>
                    <a:latin typeface="Calibri" pitchFamily="-65" charset="0"/>
                    <a:ea typeface=""/>
                    <a:cs typeface=""/>
                  </a:rPr>
                  <a:t>Lenses</a:t>
                </a:r>
              </a:p>
            </p:txBody>
          </p:sp>
          <p:sp>
            <p:nvSpPr>
              <p:cNvPr id="240" name="TextBox 200">
                <a:extLst>
                  <a:ext uri="{FF2B5EF4-FFF2-40B4-BE49-F238E27FC236}">
                    <a16:creationId xmlns:a16="http://schemas.microsoft.com/office/drawing/2014/main" id="{9602A3F1-5E8F-4873-A331-A787AA2F96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032" y="4116326"/>
                <a:ext cx="95410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l" eaLnBrk="1" hangingPunct="1"/>
                <a:r>
                  <a:rPr lang="en-US" sz="2000" dirty="0">
                    <a:solidFill>
                      <a:srgbClr val="000000"/>
                    </a:solidFill>
                    <a:latin typeface="Calibri" pitchFamily="-65" charset="0"/>
                    <a:ea typeface=""/>
                    <a:cs typeface=""/>
                  </a:rPr>
                  <a:t>Sample</a:t>
                </a:r>
              </a:p>
            </p:txBody>
          </p:sp>
          <p:pic>
            <p:nvPicPr>
              <p:cNvPr id="241" name="Picture 203" descr="lens1.png">
                <a:extLst>
                  <a:ext uri="{FF2B5EF4-FFF2-40B4-BE49-F238E27FC236}">
                    <a16:creationId xmlns:a16="http://schemas.microsoft.com/office/drawing/2014/main" id="{675FD1AF-5A58-4BF8-B486-B12BAA473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alphaModFix amt="60000"/>
              </a:blip>
              <a:srcRect/>
              <a:stretch>
                <a:fillRect/>
              </a:stretch>
            </p:blipFill>
            <p:spPr bwMode="auto">
              <a:xfrm>
                <a:off x="1751012" y="2558691"/>
                <a:ext cx="1106107" cy="6536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2" name="Line 143">
                <a:extLst>
                  <a:ext uri="{FF2B5EF4-FFF2-40B4-BE49-F238E27FC236}">
                    <a16:creationId xmlns:a16="http://schemas.microsoft.com/office/drawing/2014/main" id="{9AFF2F17-DB71-4CC2-B1CE-A2A6CDA335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30926" y="4091361"/>
                <a:ext cx="1120509" cy="151403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l" eaLnBrk="1" hangingPunct="1"/>
                <a:endParaRPr lang="en-US" sz="1797">
                  <a:solidFill>
                    <a:srgbClr val="000000"/>
                  </a:solidFill>
                  <a:latin typeface="Arial" pitchFamily="-65" charset="0"/>
                  <a:ea typeface=""/>
                  <a:cs typeface=""/>
                </a:endParaRPr>
              </a:p>
            </p:txBody>
          </p:sp>
          <p:sp>
            <p:nvSpPr>
              <p:cNvPr id="243" name="Line 144">
                <a:extLst>
                  <a:ext uri="{FF2B5EF4-FFF2-40B4-BE49-F238E27FC236}">
                    <a16:creationId xmlns:a16="http://schemas.microsoft.com/office/drawing/2014/main" id="{F70FD744-5B4B-485F-92EC-FFAFE51A3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69524" y="4109828"/>
                <a:ext cx="604071" cy="1510995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l" eaLnBrk="1" hangingPunct="1"/>
                <a:endParaRPr lang="en-US" sz="1797">
                  <a:solidFill>
                    <a:srgbClr val="000000"/>
                  </a:solidFill>
                  <a:latin typeface="Arial" pitchFamily="-65" charset="0"/>
                  <a:ea typeface=""/>
                  <a:cs typeface=""/>
                </a:endParaRPr>
              </a:p>
            </p:txBody>
          </p:sp>
          <p:sp>
            <p:nvSpPr>
              <p:cNvPr id="244" name="Line 145">
                <a:extLst>
                  <a:ext uri="{FF2B5EF4-FFF2-40B4-BE49-F238E27FC236}">
                    <a16:creationId xmlns:a16="http://schemas.microsoft.com/office/drawing/2014/main" id="{9B3A2BF5-2079-4E17-B762-86C22D7AE8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9990" y="4096025"/>
                <a:ext cx="1019321" cy="1500231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l" eaLnBrk="1" hangingPunct="1"/>
                <a:endParaRPr lang="en-US" sz="1797">
                  <a:solidFill>
                    <a:srgbClr val="000000"/>
                  </a:solidFill>
                  <a:latin typeface="Arial" pitchFamily="-65" charset="0"/>
                  <a:ea typeface=""/>
                  <a:cs typeface=""/>
                </a:endParaRPr>
              </a:p>
            </p:txBody>
          </p:sp>
          <p:sp>
            <p:nvSpPr>
              <p:cNvPr id="245" name="Line 146">
                <a:extLst>
                  <a:ext uri="{FF2B5EF4-FFF2-40B4-BE49-F238E27FC236}">
                    <a16:creationId xmlns:a16="http://schemas.microsoft.com/office/drawing/2014/main" id="{2117024B-F5CC-4D6B-8B33-11A1ED2EF4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24466" y="4116326"/>
                <a:ext cx="508179" cy="1470485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l" eaLnBrk="1" hangingPunct="1"/>
                <a:endParaRPr lang="en-US" sz="1797">
                  <a:solidFill>
                    <a:srgbClr val="000000"/>
                  </a:solidFill>
                  <a:latin typeface="Arial" pitchFamily="-65" charset="0"/>
                  <a:ea typeface=""/>
                  <a:cs typeface=""/>
                </a:endParaRPr>
              </a:p>
            </p:txBody>
          </p:sp>
        </p:grp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B44B5EAF-D5AA-41A9-8F16-95370E4CF042}"/>
              </a:ext>
            </a:extLst>
          </p:cNvPr>
          <p:cNvSpPr/>
          <p:nvPr/>
        </p:nvSpPr>
        <p:spPr>
          <a:xfrm>
            <a:off x="3569675" y="4235694"/>
            <a:ext cx="342778" cy="771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AEA0D-FFF2-4E63-9AB9-610F9EBB067C}"/>
              </a:ext>
            </a:extLst>
          </p:cNvPr>
          <p:cNvSpPr txBox="1"/>
          <p:nvPr/>
        </p:nvSpPr>
        <p:spPr>
          <a:xfrm>
            <a:off x="3889222" y="4217754"/>
            <a:ext cx="1363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Fourier transform</a:t>
            </a:r>
          </a:p>
        </p:txBody>
      </p:sp>
      <p:pic>
        <p:nvPicPr>
          <p:cNvPr id="7" name="raw_cbed">
            <a:hlinkClick r:id="" action="ppaction://media"/>
            <a:extLst>
              <a:ext uri="{FF2B5EF4-FFF2-40B4-BE49-F238E27FC236}">
                <a16:creationId xmlns:a16="http://schemas.microsoft.com/office/drawing/2014/main" id="{B0CC7226-BA52-47FD-8E43-F595D74151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125402" y="2684525"/>
            <a:ext cx="3198277" cy="29899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CFE50829-1C9E-4400-9F0C-B45FB154C78C}"/>
                  </a:ext>
                </a:extLst>
              </p:cNvPr>
              <p:cNvSpPr/>
              <p:nvPr/>
            </p:nvSpPr>
            <p:spPr>
              <a:xfrm>
                <a:off x="4566513" y="738814"/>
                <a:ext cx="7341708" cy="770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/>
                  <a:t>Experimental data is the set of position dependent diffraction patterns,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hr-HR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𝑒𝑥𝑖𝑡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mr-IN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which is a 4D data set.</a:t>
                </a:r>
              </a:p>
            </p:txBody>
          </p:sp>
        </mc:Choice>
        <mc:Fallback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CFE50829-1C9E-4400-9F0C-B45FB154C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513" y="738814"/>
                <a:ext cx="7341708" cy="770275"/>
              </a:xfrm>
              <a:prstGeom prst="rect">
                <a:avLst/>
              </a:prstGeom>
              <a:blipFill>
                <a:blip r:embed="rId14"/>
                <a:stretch>
                  <a:fillRect l="-865" t="-1613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BD5070-8402-6545-8A1D-41C79EC7E2EE}"/>
                  </a:ext>
                </a:extLst>
              </p:cNvPr>
              <p:cNvSpPr txBox="1"/>
              <p:nvPr/>
            </p:nvSpPr>
            <p:spPr>
              <a:xfrm>
                <a:off x="5055679" y="2403942"/>
                <a:ext cx="1846146" cy="432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mr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BD5070-8402-6545-8A1D-41C79EC7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679" y="2403942"/>
                <a:ext cx="1846146" cy="432554"/>
              </a:xfrm>
              <a:prstGeom prst="rect">
                <a:avLst/>
              </a:prstGeom>
              <a:blipFill>
                <a:blip r:embed="rId15"/>
                <a:stretch>
                  <a:fillRect l="-2055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D8B68077-0FE1-514A-9975-2E85B090D375}"/>
                  </a:ext>
                </a:extLst>
              </p:cNvPr>
              <p:cNvSpPr txBox="1"/>
              <p:nvPr/>
            </p:nvSpPr>
            <p:spPr>
              <a:xfrm>
                <a:off x="6826868" y="2396998"/>
                <a:ext cx="1461426" cy="4110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D8B68077-0FE1-514A-9975-2E85B090D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868" y="2396998"/>
                <a:ext cx="1461426" cy="411010"/>
              </a:xfrm>
              <a:prstGeom prst="rect">
                <a:avLst/>
              </a:prstGeom>
              <a:blipFill>
                <a:blip r:embed="rId16"/>
                <a:stretch>
                  <a:fillRect l="-344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F3487EC-F616-6D44-8AA9-DECFB976E665}"/>
                  </a:ext>
                </a:extLst>
              </p:cNvPr>
              <p:cNvSpPr txBox="1"/>
              <p:nvPr/>
            </p:nvSpPr>
            <p:spPr>
              <a:xfrm>
                <a:off x="4621361" y="3200890"/>
                <a:ext cx="83606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F3487EC-F616-6D44-8AA9-DECFB976E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361" y="3200890"/>
                <a:ext cx="836063" cy="369332"/>
              </a:xfrm>
              <a:prstGeom prst="rect">
                <a:avLst/>
              </a:prstGeom>
              <a:blipFill>
                <a:blip r:embed="rId17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F168F3-8A70-B445-B6FB-B8F4A1415BD2}"/>
              </a:ext>
            </a:extLst>
          </p:cNvPr>
          <p:cNvCxnSpPr/>
          <p:nvPr/>
        </p:nvCxnSpPr>
        <p:spPr>
          <a:xfrm>
            <a:off x="5125402" y="3429000"/>
            <a:ext cx="332022" cy="250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1191EB-0982-1A41-B0D1-6A700E142948}"/>
              </a:ext>
            </a:extLst>
          </p:cNvPr>
          <p:cNvSpPr txBox="1"/>
          <p:nvPr/>
        </p:nvSpPr>
        <p:spPr>
          <a:xfrm>
            <a:off x="6724540" y="2080168"/>
            <a:ext cx="346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Diffraction Pattern at at given (</a:t>
            </a:r>
            <a:r>
              <a:rPr lang="en-US" dirty="0" err="1"/>
              <a:t>x,y</a:t>
            </a:r>
            <a:r>
              <a:rPr lang="en-US" dirty="0"/>
              <a:t>):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07C845-685B-F443-A0CE-5879A3A1EC3D}"/>
              </a:ext>
            </a:extLst>
          </p:cNvPr>
          <p:cNvSpPr txBox="1"/>
          <p:nvPr/>
        </p:nvSpPr>
        <p:spPr>
          <a:xfrm>
            <a:off x="8362040" y="2848310"/>
            <a:ext cx="35659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Diffraction pattern has a huge range</a:t>
            </a:r>
          </a:p>
          <a:p>
            <a:r>
              <a:rPr lang="en-US" dirty="0"/>
              <a:t>of intensities so we split it into</a:t>
            </a:r>
          </a:p>
          <a:p>
            <a:endParaRPr lang="en-US" dirty="0"/>
          </a:p>
          <a:p>
            <a:r>
              <a:rPr lang="en-US" dirty="0"/>
              <a:t>Central disk (top)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scattered signal (bottom)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356FFA-2169-D64F-8EEA-1ACC30ADFF5C}"/>
              </a:ext>
            </a:extLst>
          </p:cNvPr>
          <p:cNvCxnSpPr/>
          <p:nvPr/>
        </p:nvCxnSpPr>
        <p:spPr>
          <a:xfrm flipH="1" flipV="1">
            <a:off x="7711034" y="3560807"/>
            <a:ext cx="701546" cy="306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9764C5-3188-8F43-A6C2-02B17C2A4E7A}"/>
              </a:ext>
            </a:extLst>
          </p:cNvPr>
          <p:cNvCxnSpPr/>
          <p:nvPr/>
        </p:nvCxnSpPr>
        <p:spPr>
          <a:xfrm flipH="1">
            <a:off x="7827188" y="4961597"/>
            <a:ext cx="630038" cy="53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44626B-D73B-7147-9171-3721F2DD13DC}"/>
                  </a:ext>
                </a:extLst>
              </p:cNvPr>
              <p:cNvSpPr txBox="1"/>
              <p:nvPr/>
            </p:nvSpPr>
            <p:spPr>
              <a:xfrm>
                <a:off x="-53101" y="5873058"/>
                <a:ext cx="12245101" cy="965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General Goal is to solve the inverse problem:  Given the scattered distribution </a:t>
                </a:r>
                <a:r>
                  <a:rPr lang="en-US" dirty="0">
                    <a:ea typeface="Cambria Math" charset="0"/>
                    <a:cs typeface="Cambria Math" charset="0"/>
                  </a:rPr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 find the scattering potential.</a:t>
                </a:r>
              </a:p>
              <a:p>
                <a:r>
                  <a:rPr lang="en-US" dirty="0"/>
                  <a:t>This can be thought of as a classification problem:  The nuclear charge distributions are delta functions. In 2D (</a:t>
                </a:r>
                <a:r>
                  <a:rPr lang="en-US" dirty="0" err="1"/>
                  <a:t>x,y</a:t>
                </a:r>
                <a:r>
                  <a:rPr lang="en-US" dirty="0"/>
                  <a:t>) there are 3 types of nuclei: Mo, S,  and “S</a:t>
                </a:r>
                <a:r>
                  <a:rPr lang="en-US" baseline="-25000" dirty="0"/>
                  <a:t>2</a:t>
                </a:r>
                <a:r>
                  <a:rPr lang="en-US" dirty="0"/>
                  <a:t>”.    If we train on the top half of the image, (just Mo &amp; S2, can we find the missing S at the bottom?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44626B-D73B-7147-9171-3721F2DD1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101" y="5873058"/>
                <a:ext cx="12245101" cy="965008"/>
              </a:xfrm>
              <a:prstGeom prst="rect">
                <a:avLst/>
              </a:prstGeom>
              <a:blipFill>
                <a:blip r:embed="rId18"/>
                <a:stretch>
                  <a:fillRect l="-415" r="-20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77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22" grpId="0"/>
      <p:bldP spid="223" grpId="0"/>
      <p:bldP spid="224" grpId="0"/>
      <p:bldP spid="1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EDCA63-06ED-4CAB-8128-3F3143668BFC}"/>
              </a:ext>
            </a:extLst>
          </p:cNvPr>
          <p:cNvSpPr txBox="1"/>
          <p:nvPr/>
        </p:nvSpPr>
        <p:spPr>
          <a:xfrm>
            <a:off x="266780" y="325044"/>
            <a:ext cx="747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we can get from the 4D diffraction?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1382A-378C-4090-B9F7-E57A81A16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640" y="1488028"/>
            <a:ext cx="2582178" cy="443114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EF0EBF-F3D2-4FAB-8D6C-0C849F2FB6D1}"/>
              </a:ext>
            </a:extLst>
          </p:cNvPr>
          <p:cNvCxnSpPr/>
          <p:nvPr/>
        </p:nvCxnSpPr>
        <p:spPr>
          <a:xfrm flipH="1" flipV="1">
            <a:off x="5792177" y="4791959"/>
            <a:ext cx="277543" cy="19316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377D16-3D34-4A82-8CF4-0A616957FA1B}"/>
              </a:ext>
            </a:extLst>
          </p:cNvPr>
          <p:cNvSpPr txBox="1"/>
          <p:nvPr/>
        </p:nvSpPr>
        <p:spPr>
          <a:xfrm>
            <a:off x="4320957" y="1040216"/>
            <a:ext cx="300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Atomic positions and defect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8D4ABD-F017-4475-A997-056D62D9A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568" y="1198945"/>
            <a:ext cx="4905605" cy="49056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914486-031F-4547-9A6A-C14BA64A5B36}"/>
              </a:ext>
            </a:extLst>
          </p:cNvPr>
          <p:cNvSpPr/>
          <p:nvPr/>
        </p:nvSpPr>
        <p:spPr>
          <a:xfrm flipV="1">
            <a:off x="7252421" y="5952981"/>
            <a:ext cx="662276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8DC4CD-4BA8-498D-9BC1-9EB3430D56C0}"/>
              </a:ext>
            </a:extLst>
          </p:cNvPr>
          <p:cNvSpPr txBox="1"/>
          <p:nvPr/>
        </p:nvSpPr>
        <p:spPr>
          <a:xfrm>
            <a:off x="7221081" y="5610879"/>
            <a:ext cx="6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nm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2DA79F-4690-4E65-8E59-C4DCC9B7DB48}"/>
              </a:ext>
            </a:extLst>
          </p:cNvPr>
          <p:cNvGrpSpPr/>
          <p:nvPr/>
        </p:nvGrpSpPr>
        <p:grpSpPr>
          <a:xfrm>
            <a:off x="10085192" y="4577859"/>
            <a:ext cx="1945981" cy="1526691"/>
            <a:chOff x="3189723" y="3286234"/>
            <a:chExt cx="1945981" cy="15266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99C5DAE-7203-4F92-84D0-FD8D5EFD7FE4}"/>
                </a:ext>
              </a:extLst>
            </p:cNvPr>
            <p:cNvGrpSpPr/>
            <p:nvPr/>
          </p:nvGrpSpPr>
          <p:grpSpPr>
            <a:xfrm>
              <a:off x="3189723" y="3286234"/>
              <a:ext cx="1945981" cy="1517508"/>
              <a:chOff x="2185434" y="3821530"/>
              <a:chExt cx="1945981" cy="1517508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083AD8B-BA9B-4B1D-A9AE-07357960E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5434" y="3821530"/>
                <a:ext cx="1945981" cy="1517508"/>
              </a:xfrm>
              <a:prstGeom prst="rect">
                <a:avLst/>
              </a:prstGeom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D193E0B-6D1A-45C9-AE22-E5C2F5AF1A29}"/>
                  </a:ext>
                </a:extLst>
              </p:cNvPr>
              <p:cNvCxnSpPr/>
              <p:nvPr/>
            </p:nvCxnSpPr>
            <p:spPr>
              <a:xfrm>
                <a:off x="2789555" y="3821530"/>
                <a:ext cx="0" cy="15175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942D313-3F07-495C-9815-5FFE8EB78F0B}"/>
                  </a:ext>
                </a:extLst>
              </p:cNvPr>
              <p:cNvCxnSpPr/>
              <p:nvPr/>
            </p:nvCxnSpPr>
            <p:spPr>
              <a:xfrm>
                <a:off x="2465705" y="3821530"/>
                <a:ext cx="0" cy="15175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9B4F6D9-A7EF-4FB5-9ADA-127BF107A840}"/>
                  </a:ext>
                </a:extLst>
              </p:cNvPr>
              <p:cNvCxnSpPr/>
              <p:nvPr/>
            </p:nvCxnSpPr>
            <p:spPr>
              <a:xfrm>
                <a:off x="2476500" y="5162550"/>
                <a:ext cx="31305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C504C0D-EB4C-4693-9D37-1762DD6DC92A}"/>
                  </a:ext>
                </a:extLst>
              </p:cNvPr>
              <p:cNvCxnSpPr/>
              <p:nvPr/>
            </p:nvCxnSpPr>
            <p:spPr>
              <a:xfrm flipV="1">
                <a:off x="2465705" y="3903546"/>
                <a:ext cx="391795" cy="1001829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38E5CF34-F652-4081-AC67-71E20E652394}"/>
                  </a:ext>
                </a:extLst>
              </p:cNvPr>
              <p:cNvSpPr/>
              <p:nvPr/>
            </p:nvSpPr>
            <p:spPr>
              <a:xfrm rot="19449263">
                <a:off x="2415064" y="4084312"/>
                <a:ext cx="348416" cy="336206"/>
              </a:xfrm>
              <a:prstGeom prst="arc">
                <a:avLst>
                  <a:gd name="adj1" fmla="val 16200000"/>
                  <a:gd name="adj2" fmla="val 1317222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01EBCF-66ED-48D0-B1B8-0F02476A7992}"/>
                </a:ext>
              </a:extLst>
            </p:cNvPr>
            <p:cNvSpPr txBox="1"/>
            <p:nvPr/>
          </p:nvSpPr>
          <p:spPr>
            <a:xfrm>
              <a:off x="4327754" y="4443593"/>
              <a:ext cx="533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5050"/>
                  </a:solidFill>
                </a:rPr>
                <a:t>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BC9065-0F7A-4493-BAF4-55F064443100}"/>
                </a:ext>
              </a:extLst>
            </p:cNvPr>
            <p:cNvSpPr txBox="1"/>
            <p:nvPr/>
          </p:nvSpPr>
          <p:spPr>
            <a:xfrm>
              <a:off x="4263788" y="3961389"/>
              <a:ext cx="533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Mo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2191B82-4DC8-4A48-86FE-5B8EC7DE15F1}"/>
              </a:ext>
            </a:extLst>
          </p:cNvPr>
          <p:cNvSpPr txBox="1"/>
          <p:nvPr/>
        </p:nvSpPr>
        <p:spPr>
          <a:xfrm>
            <a:off x="6946818" y="641900"/>
            <a:ext cx="530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complex case: MoS</a:t>
            </a:r>
            <a:r>
              <a:rPr lang="en-US" baseline="-25000" dirty="0"/>
              <a:t>2</a:t>
            </a:r>
            <a:r>
              <a:rPr lang="en-US" dirty="0"/>
              <a:t> tilt and atomic displacement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6417D1-B3C9-41A2-8565-6D689C86DB91}"/>
                  </a:ext>
                </a:extLst>
              </p:cNvPr>
              <p:cNvSpPr txBox="1"/>
              <p:nvPr/>
            </p:nvSpPr>
            <p:spPr>
              <a:xfrm>
                <a:off x="100791" y="2334972"/>
                <a:ext cx="2582178" cy="168982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Experimental data:</a:t>
                </a:r>
              </a:p>
              <a:p>
                <a:r>
                  <a:rPr lang="en-US" sz="2400" dirty="0"/>
                  <a:t>4D diffractions,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𝐼</m:t>
                    </m:r>
                    <m:d>
                      <m:dPr>
                        <m:ctrlPr>
                          <a:rPr lang="mr-IN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mr-IN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mr-IN" sz="240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and coordinates,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mr-IN" sz="24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6417D1-B3C9-41A2-8565-6D689C86D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1" y="2334972"/>
                <a:ext cx="2582178" cy="1689822"/>
              </a:xfrm>
              <a:prstGeom prst="rect">
                <a:avLst/>
              </a:prstGeom>
              <a:blipFill>
                <a:blip r:embed="rId5"/>
                <a:stretch>
                  <a:fillRect l="-3030" t="-1767" r="-466" b="-459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D40E060F-A39C-43C1-BCB4-481A1FBFDB07}"/>
              </a:ext>
            </a:extLst>
          </p:cNvPr>
          <p:cNvSpPr/>
          <p:nvPr/>
        </p:nvSpPr>
        <p:spPr>
          <a:xfrm>
            <a:off x="2847152" y="2905780"/>
            <a:ext cx="1214450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B941B3-9EFD-400D-9C3C-047BA0DDF052}"/>
              </a:ext>
            </a:extLst>
          </p:cNvPr>
          <p:cNvSpPr txBox="1"/>
          <p:nvPr/>
        </p:nvSpPr>
        <p:spPr>
          <a:xfrm>
            <a:off x="2824433" y="2536448"/>
            <a:ext cx="162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936D1-ABAE-4961-BE04-0AED496DC4FA}"/>
              </a:ext>
            </a:extLst>
          </p:cNvPr>
          <p:cNvSpPr txBox="1"/>
          <p:nvPr/>
        </p:nvSpPr>
        <p:spPr>
          <a:xfrm>
            <a:off x="1862686" y="5299180"/>
            <a:ext cx="209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 use machine learning instead?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68CEB2-5604-464D-8A5E-DD737EE41928}"/>
              </a:ext>
            </a:extLst>
          </p:cNvPr>
          <p:cNvSpPr txBox="1"/>
          <p:nvPr/>
        </p:nvSpPr>
        <p:spPr>
          <a:xfrm>
            <a:off x="2847152" y="3442495"/>
            <a:ext cx="141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optimization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6F39B37-562C-4B6E-A830-CA0935F8071B}"/>
              </a:ext>
            </a:extLst>
          </p:cNvPr>
          <p:cNvCxnSpPr>
            <a:cxnSpLocks/>
          </p:cNvCxnSpPr>
          <p:nvPr/>
        </p:nvCxnSpPr>
        <p:spPr>
          <a:xfrm flipV="1">
            <a:off x="2705730" y="4855401"/>
            <a:ext cx="115183" cy="4651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F1F9A8-E231-4118-9649-F7EF3422D17B}"/>
                  </a:ext>
                </a:extLst>
              </p:cNvPr>
              <p:cNvSpPr/>
              <p:nvPr/>
            </p:nvSpPr>
            <p:spPr>
              <a:xfrm>
                <a:off x="-415338" y="4195575"/>
                <a:ext cx="5330417" cy="7645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i="0" smtClean="0">
                              <a:latin typeface="Cambria Math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charset="0"/>
                            </a:rPr>
                            <m:t>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hr-HR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ℱ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mr-IN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𝑝𝑟𝑜𝑏𝑒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mr-IN" i="1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mr-IN" i="1">
                                                          <a:latin typeface="Cambria Math" panose="02040503050406030204" pitchFamily="18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</m:acc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⃗"/>
                                                          <m:ctrlPr>
                                                            <a:rPr lang="mr-IN" i="1">
                                                              <a:latin typeface="Cambria Math" panose="02040503050406030204" pitchFamily="18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charset="0"/>
                                                              <a:ea typeface="Cambria Math" charset="0"/>
                                                              <a:cs typeface="Cambria Math" charset="0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∙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𝑡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mr-IN" i="1">
                                                      <a:latin typeface="Cambria Math" panose="02040503050406030204" pitchFamily="18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mr-IN" i="1">
                                                          <a:latin typeface="Cambria Math" panose="02040503050406030204" pitchFamily="18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F1F9A8-E231-4118-9649-F7EF3422D1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5338" y="4195575"/>
                <a:ext cx="5330417" cy="7645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FF094BB-B3CF-E04A-A622-2C69AC8F2D57}"/>
              </a:ext>
            </a:extLst>
          </p:cNvPr>
          <p:cNvSpPr txBox="1"/>
          <p:nvPr/>
        </p:nvSpPr>
        <p:spPr>
          <a:xfrm>
            <a:off x="0" y="6289216"/>
            <a:ext cx="1054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an algorithm that works for thin samples. It does not work for thick ones, but ML classification should.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9A8918-C609-FF4D-A044-16C15BBB91D6}"/>
              </a:ext>
            </a:extLst>
          </p:cNvPr>
          <p:cNvSpPr txBox="1"/>
          <p:nvPr/>
        </p:nvSpPr>
        <p:spPr>
          <a:xfrm>
            <a:off x="7809309" y="916341"/>
            <a:ext cx="4010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we classify the atoms and positions?</a:t>
            </a:r>
          </a:p>
        </p:txBody>
      </p:sp>
    </p:spTree>
    <p:extLst>
      <p:ext uri="{BB962C8B-B14F-4D97-AF65-F5344CB8AC3E}">
        <p14:creationId xmlns:p14="http://schemas.microsoft.com/office/powerpoint/2010/main" val="145920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251</Words>
  <Application>Microsoft Macintosh PowerPoint</Application>
  <PresentationFormat>Widescreen</PresentationFormat>
  <Paragraphs>41</Paragraphs>
  <Slides>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Office Theme</vt:lpstr>
      <vt:lpstr>Four-dimensional Scanning Transmission electron microscopy (4D-STEM)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 ptychography of thin sample</dc:title>
  <dc:creator>Zhen Chen</dc:creator>
  <cp:lastModifiedBy>David Anthony Muller</cp:lastModifiedBy>
  <cp:revision>18</cp:revision>
  <dcterms:created xsi:type="dcterms:W3CDTF">2018-10-31T13:51:54Z</dcterms:created>
  <dcterms:modified xsi:type="dcterms:W3CDTF">2018-10-31T17:59:33Z</dcterms:modified>
</cp:coreProperties>
</file>